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3" r:id="rId7"/>
    <p:sldId id="264" r:id="rId8"/>
    <p:sldId id="265" r:id="rId9"/>
    <p:sldId id="266" r:id="rId10"/>
    <p:sldId id="267" r:id="rId11"/>
    <p:sldId id="268" r:id="rId12"/>
    <p:sldId id="269" r:id="rId13"/>
    <p:sldId id="270" r:id="rId14"/>
    <p:sldId id="272" r:id="rId15"/>
    <p:sldId id="274" r:id="rId16"/>
    <p:sldId id="276" r:id="rId17"/>
    <p:sldId id="278" r:id="rId18"/>
    <p:sldId id="279" r:id="rId19"/>
    <p:sldId id="281" r:id="rId20"/>
    <p:sldId id="28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269334-5EA2-4E19-8F6A-B4FF1B2BBC95}" type="datetimeFigureOut">
              <a:rPr lang="en-US" smtClean="0"/>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1544107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269334-5EA2-4E19-8F6A-B4FF1B2BBC95}" type="datetimeFigureOut">
              <a:rPr lang="en-US" smtClean="0"/>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781393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269334-5EA2-4E19-8F6A-B4FF1B2BBC95}" type="datetimeFigureOut">
              <a:rPr lang="en-US" smtClean="0"/>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1793912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269334-5EA2-4E19-8F6A-B4FF1B2BBC95}" type="datetimeFigureOut">
              <a:rPr lang="en-US" smtClean="0"/>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3493487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269334-5EA2-4E19-8F6A-B4FF1B2BBC95}" type="datetimeFigureOut">
              <a:rPr lang="en-US" smtClean="0"/>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3910751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269334-5EA2-4E19-8F6A-B4FF1B2BBC95}" type="datetimeFigureOut">
              <a:rPr lang="en-US" smtClean="0"/>
              <a:t>10/27/2022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3182882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269334-5EA2-4E19-8F6A-B4FF1B2BBC95}" type="datetimeFigureOut">
              <a:rPr lang="en-US" smtClean="0"/>
              <a:t>10/27/2022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3763921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269334-5EA2-4E19-8F6A-B4FF1B2BBC95}" type="datetimeFigureOut">
              <a:rPr lang="en-US" smtClean="0"/>
              <a:t>10/27/2022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8097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69334-5EA2-4E19-8F6A-B4FF1B2BBC95}" type="datetimeFigureOut">
              <a:rPr lang="en-US" smtClean="0"/>
              <a:t>10/27/2022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4019646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269334-5EA2-4E19-8F6A-B4FF1B2BBC95}" type="datetimeFigureOut">
              <a:rPr lang="en-US" smtClean="0"/>
              <a:t>10/27/2022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1283564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269334-5EA2-4E19-8F6A-B4FF1B2BBC95}" type="datetimeFigureOut">
              <a:rPr lang="en-US" smtClean="0"/>
              <a:t>10/27/2022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3AFED-41CA-422A-BE0D-0D0BE70F6FAA}" type="slidenum">
              <a:rPr lang="en-US" smtClean="0"/>
              <a:t>‹#›</a:t>
            </a:fld>
            <a:endParaRPr lang="en-US"/>
          </a:p>
        </p:txBody>
      </p:sp>
    </p:spTree>
    <p:extLst>
      <p:ext uri="{BB962C8B-B14F-4D97-AF65-F5344CB8AC3E}">
        <p14:creationId xmlns:p14="http://schemas.microsoft.com/office/powerpoint/2010/main" val="175385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269334-5EA2-4E19-8F6A-B4FF1B2BBC95}" type="datetimeFigureOut">
              <a:rPr lang="en-US" smtClean="0"/>
              <a:t>10/27/2022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A3AFED-41CA-422A-BE0D-0D0BE70F6FAA}" type="slidenum">
              <a:rPr lang="en-US" smtClean="0"/>
              <a:t>‹#›</a:t>
            </a:fld>
            <a:endParaRPr lang="en-US"/>
          </a:p>
        </p:txBody>
      </p:sp>
    </p:spTree>
    <p:extLst>
      <p:ext uri="{BB962C8B-B14F-4D97-AF65-F5344CB8AC3E}">
        <p14:creationId xmlns:p14="http://schemas.microsoft.com/office/powerpoint/2010/main" val="92395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0"/>
            <a:ext cx="7772400" cy="1470025"/>
          </a:xfrm>
        </p:spPr>
        <p:txBody>
          <a:bodyPr>
            <a:noAutofit/>
          </a:bodyPr>
          <a:lstStyle/>
          <a:p>
            <a:r>
              <a:rPr lang="en-US" sz="6600" b="1" dirty="0" smtClean="0">
                <a:solidFill>
                  <a:srgbClr val="002060"/>
                </a:solidFill>
                <a:latin typeface="Footlight MT Light" panose="0204060206030A020304" pitchFamily="18" charset="0"/>
              </a:rPr>
              <a:t>Micro Credit Defaulter </a:t>
            </a:r>
            <a:endParaRPr lang="en-US" sz="6600" b="1" dirty="0">
              <a:solidFill>
                <a:srgbClr val="002060"/>
              </a:solidFill>
              <a:latin typeface="Footlight MT Light" panose="0204060206030A020304" pitchFamily="18" charset="0"/>
            </a:endParaRPr>
          </a:p>
        </p:txBody>
      </p:sp>
      <p:sp>
        <p:nvSpPr>
          <p:cNvPr id="3" name="Subtitle 2"/>
          <p:cNvSpPr>
            <a:spLocks noGrp="1"/>
          </p:cNvSpPr>
          <p:nvPr>
            <p:ph type="subTitle" idx="1"/>
          </p:nvPr>
        </p:nvSpPr>
        <p:spPr>
          <a:xfrm>
            <a:off x="8626" y="3200400"/>
            <a:ext cx="3276600" cy="2286000"/>
          </a:xfrm>
        </p:spPr>
        <p:txBody>
          <a:bodyPr>
            <a:normAutofit/>
          </a:bodyPr>
          <a:lstStyle/>
          <a:p>
            <a:r>
              <a:rPr lang="en-US" sz="2000" dirty="0" smtClean="0">
                <a:solidFill>
                  <a:srgbClr val="00B0F0"/>
                </a:solidFill>
                <a:latin typeface="Footlight MT Light" panose="0204060206030A020304" pitchFamily="18" charset="0"/>
              </a:rPr>
              <a:t>By : Joshua Jonathan</a:t>
            </a:r>
          </a:p>
          <a:p>
            <a:r>
              <a:rPr lang="en-US" sz="2000" dirty="0" smtClean="0">
                <a:solidFill>
                  <a:srgbClr val="00B0F0"/>
                </a:solidFill>
                <a:latin typeface="Footlight MT Light" panose="0204060206030A020304" pitchFamily="18" charset="0"/>
              </a:rPr>
              <a:t>Internship 31</a:t>
            </a:r>
          </a:p>
          <a:p>
            <a:r>
              <a:rPr lang="en-US" sz="2000" dirty="0" smtClean="0">
                <a:solidFill>
                  <a:srgbClr val="00B0F0"/>
                </a:solidFill>
                <a:latin typeface="Footlight MT Light" panose="0204060206030A020304" pitchFamily="18" charset="0"/>
              </a:rPr>
              <a:t>SME : </a:t>
            </a:r>
            <a:r>
              <a:rPr lang="en-US" sz="2000" dirty="0" err="1" smtClean="0">
                <a:solidFill>
                  <a:srgbClr val="00B0F0"/>
                </a:solidFill>
                <a:latin typeface="Footlight MT Light" panose="0204060206030A020304" pitchFamily="18" charset="0"/>
              </a:rPr>
              <a:t>Gulshana</a:t>
            </a:r>
            <a:r>
              <a:rPr lang="en-US" sz="2000" dirty="0" smtClean="0">
                <a:solidFill>
                  <a:srgbClr val="00B0F0"/>
                </a:solidFill>
                <a:latin typeface="Footlight MT Light" panose="0204060206030A020304" pitchFamily="18" charset="0"/>
              </a:rPr>
              <a:t> Chaudhary </a:t>
            </a:r>
            <a:endParaRPr lang="en-US" sz="2000" dirty="0">
              <a:solidFill>
                <a:srgbClr val="00B0F0"/>
              </a:solidFill>
              <a:latin typeface="Footlight MT Light" panose="0204060206030A020304" pitchFamily="18" charset="0"/>
            </a:endParaRPr>
          </a:p>
        </p:txBody>
      </p:sp>
    </p:spTree>
    <p:extLst>
      <p:ext uri="{BB962C8B-B14F-4D97-AF65-F5344CB8AC3E}">
        <p14:creationId xmlns:p14="http://schemas.microsoft.com/office/powerpoint/2010/main" val="5958469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0"/>
            <a:ext cx="9144000" cy="6615337"/>
          </a:xfrm>
          <a:prstGeom prst="rect">
            <a:avLst/>
          </a:prstGeom>
        </p:spPr>
        <p:txBody>
          <a:bodyPr wrap="square">
            <a:spAutoFit/>
          </a:bodyPr>
          <a:lstStyle/>
          <a:p>
            <a:pPr marL="342900" indent="-342900">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13.Customers with high value of Number of times main account got recharged in last 90 days(cnt_ma_rech90)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14.Customers with high value of Frequency of main account recharged in last 90 days(fr_ma_rech90)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15.Customers with high value of Total amount of recharge in main account over last 90 days (in </a:t>
            </a:r>
            <a:r>
              <a:rPr lang="en-IN" sz="1500" dirty="0" err="1"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Indonasian</a:t>
            </a: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 Rupiah)(sumamnt_ma_rech90)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16.Customers with high value of Median of amount of recharges done in main account over last 90 days at user level (in </a:t>
            </a:r>
            <a:r>
              <a:rPr lang="en-IN" sz="1500" dirty="0" err="1"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Indonasian</a:t>
            </a: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 Rupiah)(medianamnt_ma_rech90)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17.Customers with high value of Median of main account balance just before recharge in last 90 days at user level (in </a:t>
            </a:r>
            <a:r>
              <a:rPr lang="en-IN" sz="1500" dirty="0" err="1"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Indonasian</a:t>
            </a: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 Rupiah)(medianmarechprebal90) are maximum Non-defaulters(who have paid there loan amount-1).</a:t>
            </a:r>
            <a:endParaRPr lang="en-IN" sz="1500" dirty="0" smtClean="0">
              <a:latin typeface="Century" panose="02040604050505020304" pitchFamily="18" charset="0"/>
              <a:ea typeface="Times New Roman" panose="02020603050405020304" pitchFamily="18"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rPr>
              <a:t>18.Customers with high value of Number of loans taken by user in last 30 days(cnt_loans30) are maximum Non-defaulters(who have paid there loan amount-1).</a:t>
            </a:r>
            <a:endParaRPr lang="en-IN" sz="1500" dirty="0">
              <a:latin typeface="Century" panose="02040604050505020304" pitchFamily="18" charset="0"/>
            </a:endParaRPr>
          </a:p>
        </p:txBody>
      </p:sp>
    </p:spTree>
    <p:extLst>
      <p:ext uri="{BB962C8B-B14F-4D97-AF65-F5344CB8AC3E}">
        <p14:creationId xmlns:p14="http://schemas.microsoft.com/office/powerpoint/2010/main" val="2066361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bstract Blue Geometric Shapes Background Design | Download now free  vectors on Freepik - Nohat - Free for desig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940" y="0"/>
            <a:ext cx="9156940" cy="6563848"/>
          </a:xfrm>
          <a:prstGeom prst="rect">
            <a:avLst/>
          </a:prstGeom>
        </p:spPr>
        <p:txBody>
          <a:bodyPr wrap="square">
            <a:spAutoFit/>
          </a:bodyPr>
          <a:lstStyle/>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19. Customers with a high value of Total amount of loans taken by the user in the last 30 days(amnt_loans30)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20.Customers with high value of maximum amount of loan taken by the user in last 30 days(maxamnt_loans30)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21.Customers with high value of Number of loans taken by user in last 90 days(cnt_loans90)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22.Customers with high value of Total amount of loans taken by user in last 90 days(amnt_loans90)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23.Customers with high value of maximum amount of loan taken by the user in last 90 days(maxamnt_loans90)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24.Customers with high value of Average payback time in days over last 30 days(payback30)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25.Customers with high value of Average payback time in days over last 90 days(payback90) are maximum Non-defaulters(who have paid there loan amount-1).</a:t>
            </a:r>
            <a:endParaRPr lang="en-IN" sz="1700" dirty="0">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26.In between 6th and 7th month maximum customers both </a:t>
            </a:r>
            <a:r>
              <a:rPr lang="en-IN" sz="17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defualters</a:t>
            </a:r>
            <a:r>
              <a:rPr lang="en-IN" sz="17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and Non-defaulters have paid there loan amount.</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1700" dirty="0">
                <a:solidFill>
                  <a:srgbClr val="000000"/>
                </a:solidFill>
                <a:latin typeface="Century" panose="02040604050505020304" pitchFamily="18" charset="0"/>
                <a:ea typeface="Times New Roman" panose="02020603050405020304" pitchFamily="18" charset="0"/>
              </a:rPr>
              <a:t>27.Below 14th of each month all the customers have paid there loan amount.</a:t>
            </a:r>
            <a:endParaRPr lang="en-IN" sz="1700" dirty="0">
              <a:latin typeface="Century" panose="02040604050505020304" pitchFamily="18" charset="0"/>
            </a:endParaRPr>
          </a:p>
        </p:txBody>
      </p:sp>
    </p:spTree>
    <p:extLst>
      <p:ext uri="{BB962C8B-B14F-4D97-AF65-F5344CB8AC3E}">
        <p14:creationId xmlns:p14="http://schemas.microsoft.com/office/powerpoint/2010/main" val="1363522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0"/>
            <a:ext cx="9143999" cy="646331"/>
          </a:xfrm>
          <a:prstGeom prst="rect">
            <a:avLst/>
          </a:prstGeom>
        </p:spPr>
        <p:txBody>
          <a:bodyPr wrap="square">
            <a:spAutoFit/>
          </a:bodyPr>
          <a:lstStyle/>
          <a:p>
            <a:pPr algn="ctr"/>
            <a:r>
              <a:rPr lang="en-IN" sz="3600" b="1" dirty="0" smtClean="0">
                <a:latin typeface="Footlight MT Light" panose="0204060206030A020304" pitchFamily="18" charset="0"/>
              </a:rPr>
              <a:t>Analysis:</a:t>
            </a:r>
            <a:endParaRPr lang="en-US" sz="3600" dirty="0">
              <a:latin typeface="Footlight MT Light" panose="0204060206030A020304" pitchFamily="18" charset="0"/>
            </a:endParaRPr>
          </a:p>
        </p:txBody>
      </p:sp>
      <p:sp>
        <p:nvSpPr>
          <p:cNvPr id="3" name="Rectangle 2"/>
          <p:cNvSpPr/>
          <p:nvPr/>
        </p:nvSpPr>
        <p:spPr>
          <a:xfrm>
            <a:off x="76199" y="646332"/>
            <a:ext cx="9067799" cy="1676741"/>
          </a:xfrm>
          <a:prstGeom prst="rect">
            <a:avLst/>
          </a:prstGeom>
        </p:spPr>
        <p:txBody>
          <a:bodyPr wrap="square">
            <a:spAutoFit/>
          </a:bodyPr>
          <a:lstStyle/>
          <a:p>
            <a:pPr marL="342900" indent="-342900">
              <a:lnSpc>
                <a:spcPct val="107000"/>
              </a:lnSpc>
              <a:buFont typeface="Wingdings" panose="05000000000000000000" pitchFamily="2" charset="2"/>
              <a:buChar char=""/>
            </a:pPr>
            <a:r>
              <a:rPr lang="en-IN" dirty="0" smtClean="0">
                <a:latin typeface="Footlight MT Light" panose="0204060206030A020304" pitchFamily="18" charset="0"/>
                <a:ea typeface="Calibri" panose="020F0502020204030204" pitchFamily="34" charset="0"/>
                <a:cs typeface="Times New Roman" panose="02020603050405020304" pitchFamily="18" charset="0"/>
              </a:rPr>
              <a:t>I have used </a:t>
            </a:r>
            <a:r>
              <a:rPr lang="en-IN" dirty="0" err="1" smtClean="0">
                <a:latin typeface="Footlight MT Light" panose="0204060206030A020304" pitchFamily="18" charset="0"/>
                <a:ea typeface="Calibri" panose="020F0502020204030204" pitchFamily="34" charset="0"/>
                <a:cs typeface="Times New Roman" panose="02020603050405020304" pitchFamily="18" charset="0"/>
              </a:rPr>
              <a:t>dist</a:t>
            </a:r>
            <a:r>
              <a:rPr lang="en-IN" dirty="0" smtClean="0">
                <a:latin typeface="Footlight MT Light" panose="0204060206030A020304" pitchFamily="18" charset="0"/>
                <a:ea typeface="Calibri" panose="020F0502020204030204" pitchFamily="34" charset="0"/>
                <a:cs typeface="Times New Roman" panose="02020603050405020304" pitchFamily="18" charset="0"/>
              </a:rPr>
              <a:t> plot for each univariate numerical features and it says that there is skewness in almost all columns. </a:t>
            </a:r>
          </a:p>
          <a:p>
            <a:pPr marL="342900" indent="-342900">
              <a:lnSpc>
                <a:spcPct val="107000"/>
              </a:lnSpc>
              <a:spcAft>
                <a:spcPts val="800"/>
              </a:spcAft>
              <a:buFont typeface="Wingdings" panose="05000000000000000000" pitchFamily="2" charset="2"/>
              <a:buChar char=""/>
            </a:pPr>
            <a:r>
              <a:rPr lang="en-IN" dirty="0" smtClean="0">
                <a:latin typeface="Footlight MT Light" panose="0204060206030A020304" pitchFamily="18" charset="0"/>
                <a:ea typeface="Calibri" panose="020F0502020204030204" pitchFamily="34" charset="0"/>
                <a:cs typeface="Times New Roman" panose="02020603050405020304" pitchFamily="18" charset="0"/>
              </a:rPr>
              <a:t>And also for bivariate numerical features I have used bar plot.</a:t>
            </a:r>
          </a:p>
          <a:p>
            <a:pPr marL="342900" indent="-342900">
              <a:lnSpc>
                <a:spcPct val="107000"/>
              </a:lnSpc>
              <a:spcAft>
                <a:spcPts val="800"/>
              </a:spcAft>
              <a:buFont typeface="Wingdings" panose="05000000000000000000" pitchFamily="2" charset="2"/>
              <a:buChar char=""/>
            </a:pPr>
            <a:r>
              <a:rPr lang="en-IN" dirty="0" smtClean="0">
                <a:latin typeface="Footlight MT Light" panose="0204060206030A020304" pitchFamily="18" charset="0"/>
                <a:ea typeface="Calibri" panose="020F0502020204030204" pitchFamily="34" charset="0"/>
                <a:cs typeface="Times New Roman" panose="02020603050405020304" pitchFamily="18" charset="0"/>
              </a:rPr>
              <a:t>I found that in maximum features the count of non-defaulters is high compared to defaulters so the risk is less </a:t>
            </a:r>
            <a:r>
              <a:rPr lang="en-IN" dirty="0" err="1" smtClean="0">
                <a:latin typeface="Footlight MT Light" panose="0204060206030A020304" pitchFamily="18" charset="0"/>
                <a:ea typeface="Calibri" panose="020F0502020204030204" pitchFamily="34" charset="0"/>
                <a:cs typeface="Times New Roman" panose="02020603050405020304" pitchFamily="18" charset="0"/>
              </a:rPr>
              <a:t>comparitively</a:t>
            </a:r>
            <a:r>
              <a:rPr lang="en-IN" dirty="0" smtClean="0">
                <a:latin typeface="Footlight MT Light" panose="0204060206030A020304" pitchFamily="18" charset="0"/>
                <a:ea typeface="Calibri" panose="020F0502020204030204" pitchFamily="34" charset="0"/>
                <a:cs typeface="Times New Roman" panose="02020603050405020304" pitchFamily="18" charset="0"/>
              </a:rPr>
              <a:t>.</a:t>
            </a:r>
            <a:endParaRPr lang="en-US" dirty="0">
              <a:latin typeface="Footlight MT Light" panose="0204060206030A020304" pitchFamily="18" charset="0"/>
            </a:endParaRPr>
          </a:p>
        </p:txBody>
      </p:sp>
      <p:sp>
        <p:nvSpPr>
          <p:cNvPr id="4" name="Rectangle 3"/>
          <p:cNvSpPr/>
          <p:nvPr/>
        </p:nvSpPr>
        <p:spPr>
          <a:xfrm>
            <a:off x="0" y="2438400"/>
            <a:ext cx="9143998" cy="646331"/>
          </a:xfrm>
          <a:prstGeom prst="rect">
            <a:avLst/>
          </a:prstGeom>
        </p:spPr>
        <p:txBody>
          <a:bodyPr wrap="square">
            <a:spAutoFit/>
          </a:bodyPr>
          <a:lstStyle/>
          <a:p>
            <a:pPr algn="ctr"/>
            <a:r>
              <a:rPr lang="en-IN" sz="3600" b="1" dirty="0" smtClean="0">
                <a:latin typeface="Footlight MT Light" panose="0204060206030A020304" pitchFamily="18" charset="0"/>
              </a:rPr>
              <a:t>Data Cleaning Steps:</a:t>
            </a:r>
            <a:endParaRPr lang="en-US" sz="3600" dirty="0">
              <a:latin typeface="Footlight MT Light" panose="0204060206030A020304" pitchFamily="18" charset="0"/>
            </a:endParaRPr>
          </a:p>
        </p:txBody>
      </p:sp>
      <p:sp>
        <p:nvSpPr>
          <p:cNvPr id="5" name="Rectangle 4"/>
          <p:cNvSpPr/>
          <p:nvPr/>
        </p:nvSpPr>
        <p:spPr>
          <a:xfrm>
            <a:off x="76199" y="3352800"/>
            <a:ext cx="8991601" cy="2031325"/>
          </a:xfrm>
          <a:prstGeom prst="rect">
            <a:avLst/>
          </a:prstGeom>
        </p:spPr>
        <p:txBody>
          <a:bodyPr wrap="square">
            <a:spAutoFit/>
          </a:bodyPr>
          <a:lstStyle/>
          <a:p>
            <a:pPr>
              <a:buFont typeface="Wingdings" panose="05000000000000000000" pitchFamily="2" charset="2"/>
              <a:buChar char="ü"/>
            </a:pPr>
            <a:r>
              <a:rPr lang="en-IN" dirty="0" smtClean="0">
                <a:latin typeface="Footlight MT Light" panose="0204060206030A020304" pitchFamily="18" charset="0"/>
              </a:rPr>
              <a:t>  In my datasets I did not found null values, but I found outliers and also skewness.</a:t>
            </a:r>
          </a:p>
          <a:p>
            <a:pPr>
              <a:buFont typeface="Wingdings" panose="05000000000000000000" pitchFamily="2" charset="2"/>
              <a:buChar char="ü"/>
            </a:pPr>
            <a:r>
              <a:rPr lang="en-IN" dirty="0" smtClean="0">
                <a:latin typeface="Footlight MT Light" panose="0204060206030A020304" pitchFamily="18" charset="0"/>
                <a:ea typeface="Calibri" panose="020F0502020204030204" pitchFamily="34" charset="0"/>
                <a:cs typeface="Times New Roman" panose="02020603050405020304" pitchFamily="18" charset="0"/>
              </a:rPr>
              <a:t>  To remove outliers I have used percentile method. And to remove skewness I have used    yeo-</a:t>
            </a:r>
            <a:r>
              <a:rPr lang="en-IN" dirty="0" err="1" smtClean="0">
                <a:latin typeface="Footlight MT Light" panose="0204060206030A020304" pitchFamily="18" charset="0"/>
                <a:ea typeface="Calibri" panose="020F0502020204030204" pitchFamily="34" charset="0"/>
                <a:cs typeface="Times New Roman" panose="02020603050405020304" pitchFamily="18" charset="0"/>
              </a:rPr>
              <a:t>johnson</a:t>
            </a:r>
            <a:r>
              <a:rPr lang="en-IN" dirty="0" smtClean="0">
                <a:latin typeface="Footlight MT Light" panose="0204060206030A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dirty="0" smtClean="0">
                <a:latin typeface="Footlight MT Light" panose="0204060206030A020304" pitchFamily="18" charset="0"/>
                <a:ea typeface="Calibri" panose="020F0502020204030204" pitchFamily="34" charset="0"/>
                <a:cs typeface="Times New Roman" panose="02020603050405020304" pitchFamily="18" charset="0"/>
              </a:rPr>
              <a:t>  Use of Pearson’s correlation coefficient to check the correlation between dependent and independent features. </a:t>
            </a:r>
          </a:p>
          <a:p>
            <a:pPr>
              <a:buFont typeface="Wingdings" panose="05000000000000000000" pitchFamily="2" charset="2"/>
              <a:buChar char="ü"/>
            </a:pPr>
            <a:r>
              <a:rPr lang="en-IN" dirty="0" smtClean="0">
                <a:latin typeface="Footlight MT Light" panose="0204060206030A020304" pitchFamily="18" charset="0"/>
                <a:ea typeface="Calibri" panose="020F0502020204030204" pitchFamily="34" charset="0"/>
                <a:cs typeface="Times New Roman" panose="02020603050405020304" pitchFamily="18" charset="0"/>
              </a:rPr>
              <a:t>  Also I have used Normalization. Then followed by model building with all Classification algorithms.</a:t>
            </a:r>
            <a:endParaRPr lang="en-IN" dirty="0">
              <a:latin typeface="Footlight MT Light" panose="0204060206030A020304" pitchFamily="18" charset="0"/>
            </a:endParaRPr>
          </a:p>
        </p:txBody>
      </p:sp>
    </p:spTree>
    <p:extLst>
      <p:ext uri="{BB962C8B-B14F-4D97-AF65-F5344CB8AC3E}">
        <p14:creationId xmlns:p14="http://schemas.microsoft.com/office/powerpoint/2010/main" val="3068356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76200"/>
            <a:ext cx="8229600" cy="818072"/>
          </a:xfrm>
        </p:spPr>
        <p:txBody>
          <a:bodyPr/>
          <a:lstStyle/>
          <a:p>
            <a:r>
              <a:rPr lang="en-US" b="1" dirty="0" smtClean="0">
                <a:latin typeface="Footlight MT Light" panose="0204060206030A020304" pitchFamily="18" charset="0"/>
              </a:rPr>
              <a:t>Data Balancing:</a:t>
            </a:r>
            <a:endParaRPr lang="en-US" b="1" dirty="0">
              <a:latin typeface="Footlight MT Light" panose="0204060206030A020304" pitchFamily="18" charset="0"/>
            </a:endParaRPr>
          </a:p>
        </p:txBody>
      </p:sp>
      <p:sp>
        <p:nvSpPr>
          <p:cNvPr id="3" name="Content Placeholder 2"/>
          <p:cNvSpPr>
            <a:spLocks noGrp="1"/>
          </p:cNvSpPr>
          <p:nvPr>
            <p:ph idx="1"/>
          </p:nvPr>
        </p:nvSpPr>
        <p:spPr>
          <a:xfrm>
            <a:off x="3810000" y="838200"/>
            <a:ext cx="4800600" cy="1219200"/>
          </a:xfrm>
        </p:spPr>
        <p:txBody>
          <a:bodyPr>
            <a:normAutofit fontScale="92500" lnSpcReduction="10000"/>
          </a:bodyPr>
          <a:lstStyle/>
          <a:p>
            <a:pPr marL="0" indent="0">
              <a:buNone/>
            </a:pPr>
            <a:r>
              <a:rPr lang="en-IN" sz="2600" dirty="0">
                <a:solidFill>
                  <a:srgbClr val="000000"/>
                </a:solidFill>
                <a:latin typeface="Footlight MT Light" panose="0204060206030A020304" pitchFamily="18" charset="0"/>
                <a:ea typeface="Calibri" panose="020F0502020204030204" pitchFamily="34" charset="0"/>
              </a:rPr>
              <a:t>I have used oversampling (SMOTE) to get rid of data </a:t>
            </a:r>
            <a:r>
              <a:rPr lang="en-IN" sz="2600" dirty="0" err="1">
                <a:solidFill>
                  <a:srgbClr val="000000"/>
                </a:solidFill>
                <a:latin typeface="Footlight MT Light" panose="0204060206030A020304" pitchFamily="18" charset="0"/>
                <a:ea typeface="Calibri" panose="020F0502020204030204" pitchFamily="34" charset="0"/>
              </a:rPr>
              <a:t>imbalancing</a:t>
            </a:r>
            <a:r>
              <a:rPr lang="en-IN" sz="2600" dirty="0">
                <a:solidFill>
                  <a:srgbClr val="000000"/>
                </a:solidFill>
                <a:latin typeface="Footlight MT Light" panose="0204060206030A020304" pitchFamily="18" charset="0"/>
                <a:ea typeface="Calibri" panose="020F0502020204030204" pitchFamily="34" charset="0"/>
              </a:rPr>
              <a:t>.</a:t>
            </a:r>
            <a:r>
              <a:rPr lang="en-IN" sz="2600" dirty="0">
                <a:latin typeface="Footlight MT Light" panose="0204060206030A020304" pitchFamily="18" charset="0"/>
                <a:ea typeface="Calibri" panose="020F0502020204030204" pitchFamily="34" charset="0"/>
                <a:cs typeface="Times New Roman" panose="02020603050405020304" pitchFamily="18" charset="0"/>
              </a:rPr>
              <a:t> The balanced output looks like this</a:t>
            </a:r>
            <a:r>
              <a:rPr lang="en-IN" dirty="0">
                <a:latin typeface="Century" panose="02040604050505020304" pitchFamily="18" charset="0"/>
                <a:ea typeface="Calibri" panose="020F0502020204030204" pitchFamily="34" charset="0"/>
                <a:cs typeface="Times New Roman" panose="02020603050405020304" pitchFamily="18" charset="0"/>
              </a:rPr>
              <a:t>.</a:t>
            </a:r>
            <a:endParaRPr lang="en-IN" dirty="0">
              <a:latin typeface="Century" panose="02040604050505020304" pitchFamily="18" charset="0"/>
            </a:endParaRPr>
          </a:p>
          <a:p>
            <a:endParaRPr lang="en-US" dirty="0"/>
          </a:p>
        </p:txBody>
      </p:sp>
      <p:pic>
        <p:nvPicPr>
          <p:cNvPr id="4" name="Picture 3">
            <a:extLst>
              <a:ext uri="{FF2B5EF4-FFF2-40B4-BE49-F238E27FC236}">
                <a16:creationId xmlns:a16="http://schemas.microsoft.com/office/drawing/2014/main" xmlns="" id="{C63D1653-D3A2-4141-A006-4EB720A9C707}"/>
              </a:ext>
            </a:extLst>
          </p:cNvPr>
          <p:cNvPicPr>
            <a:picLocks noChangeAspect="1"/>
          </p:cNvPicPr>
          <p:nvPr/>
        </p:nvPicPr>
        <p:blipFill>
          <a:blip r:embed="rId3"/>
          <a:stretch>
            <a:fillRect/>
          </a:stretch>
        </p:blipFill>
        <p:spPr>
          <a:xfrm>
            <a:off x="457200" y="188343"/>
            <a:ext cx="3200400" cy="2315183"/>
          </a:xfrm>
          <a:prstGeom prst="rect">
            <a:avLst/>
          </a:prstGeom>
        </p:spPr>
      </p:pic>
      <p:sp>
        <p:nvSpPr>
          <p:cNvPr id="5" name="Rectangle 4"/>
          <p:cNvSpPr/>
          <p:nvPr/>
        </p:nvSpPr>
        <p:spPr>
          <a:xfrm>
            <a:off x="2187515" y="2286000"/>
            <a:ext cx="4724400" cy="646331"/>
          </a:xfrm>
          <a:prstGeom prst="rect">
            <a:avLst/>
          </a:prstGeom>
        </p:spPr>
        <p:txBody>
          <a:bodyPr wrap="square">
            <a:spAutoFit/>
          </a:bodyPr>
          <a:lstStyle/>
          <a:p>
            <a:pPr algn="ctr"/>
            <a:r>
              <a:rPr lang="en-IN" sz="3600" b="1" dirty="0">
                <a:latin typeface="Footlight MT Light" panose="0204060206030A020304" pitchFamily="18" charset="0"/>
              </a:rPr>
              <a:t>Model Building:</a:t>
            </a:r>
            <a:endParaRPr lang="en-US" sz="3600" b="1" dirty="0">
              <a:latin typeface="Footlight MT Light" panose="0204060206030A020304" pitchFamily="18" charset="0"/>
            </a:endParaRPr>
          </a:p>
        </p:txBody>
      </p:sp>
      <p:sp>
        <p:nvSpPr>
          <p:cNvPr id="6" name="Rectangle 5"/>
          <p:cNvSpPr/>
          <p:nvPr/>
        </p:nvSpPr>
        <p:spPr>
          <a:xfrm>
            <a:off x="51759" y="2932331"/>
            <a:ext cx="9030419" cy="3779753"/>
          </a:xfrm>
          <a:prstGeom prst="rect">
            <a:avLst/>
          </a:prstGeom>
        </p:spPr>
        <p:txBody>
          <a:bodyPr wrap="square">
            <a:spAutoFit/>
          </a:bodyPr>
          <a:lstStyle/>
          <a:p>
            <a:pPr>
              <a:lnSpc>
                <a:spcPct val="107000"/>
              </a:lnSpc>
              <a:spcAft>
                <a:spcPts val="800"/>
              </a:spcAft>
              <a:buFont typeface="Wingdings" panose="05000000000000000000" pitchFamily="2" charset="2"/>
              <a:buChar char="ü"/>
            </a:pPr>
            <a:r>
              <a:rPr lang="en-IN" sz="1600" dirty="0">
                <a:latin typeface="Footlight MT Light" panose="0204060206030A020304" pitchFamily="18" charset="0"/>
                <a:ea typeface="Calibri" panose="020F0502020204030204" pitchFamily="34" charset="0"/>
                <a:cs typeface="Times New Roman" panose="02020603050405020304" pitchFamily="18" charset="0"/>
              </a:rPr>
              <a:t>Since Label was my target and it was a Categorical column, so this </a:t>
            </a:r>
            <a:r>
              <a:rPr lang="en-IN" sz="1600" dirty="0" err="1">
                <a:latin typeface="Footlight MT Light" panose="0204060206030A020304" pitchFamily="18" charset="0"/>
                <a:ea typeface="Calibri" panose="020F0502020204030204" pitchFamily="34" charset="0"/>
                <a:cs typeface="Times New Roman" panose="02020603050405020304" pitchFamily="18" charset="0"/>
              </a:rPr>
              <a:t>perticular</a:t>
            </a:r>
            <a:r>
              <a:rPr lang="en-IN" sz="1600" dirty="0">
                <a:latin typeface="Footlight MT Light" panose="0204060206030A020304" pitchFamily="18" charset="0"/>
                <a:ea typeface="Calibri" panose="020F0502020204030204" pitchFamily="34" charset="0"/>
                <a:cs typeface="Times New Roman" panose="02020603050405020304" pitchFamily="18" charset="0"/>
              </a:rPr>
              <a:t> problem was Classification problem. And I have used all Classification algorithms to build my model. By looking into the difference of accuracy score and cross validation score I found </a:t>
            </a:r>
            <a:r>
              <a:rPr lang="en-IN" sz="1600" dirty="0" err="1">
                <a:latin typeface="Footlight MT Light" panose="0204060206030A020304" pitchFamily="18" charset="0"/>
                <a:ea typeface="Calibri" panose="020F0502020204030204" pitchFamily="34" charset="0"/>
                <a:cs typeface="Times New Roman" panose="02020603050405020304" pitchFamily="18" charset="0"/>
              </a:rPr>
              <a:t>BaggingClassifier</a:t>
            </a:r>
            <a:r>
              <a:rPr lang="en-IN" sz="1600" dirty="0">
                <a:latin typeface="Footlight MT Light" panose="0204060206030A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Classification algorithms I have used in my project.</a:t>
            </a:r>
          </a:p>
          <a:p>
            <a:pPr>
              <a:lnSpc>
                <a:spcPct val="107000"/>
              </a:lnSpc>
              <a:spcBef>
                <a:spcPts val="300"/>
              </a:spcBef>
              <a:spcAft>
                <a:spcPts val="300"/>
              </a:spcAft>
              <a:buFont typeface="Wingdings" panose="05000000000000000000" pitchFamily="2" charset="2"/>
              <a:buChar char=""/>
            </a:pPr>
            <a:r>
              <a:rPr lang="en-IN" sz="1600" dirty="0">
                <a:latin typeface="Footlight MT Light" panose="0204060206030A020304" pitchFamily="18" charset="0"/>
                <a:ea typeface="Calibri" panose="020F0502020204030204" pitchFamily="34" charset="0"/>
                <a:cs typeface="Times New Roman" panose="02020603050405020304" pitchFamily="18" charset="0"/>
              </a:rPr>
              <a:t>Logistic </a:t>
            </a:r>
            <a:r>
              <a:rPr lang="en-IN" sz="1600" dirty="0" err="1">
                <a:latin typeface="Footlight MT Light" panose="0204060206030A020304" pitchFamily="18" charset="0"/>
                <a:ea typeface="Calibri" panose="020F0502020204030204" pitchFamily="34" charset="0"/>
                <a:cs typeface="Times New Roman" panose="02020603050405020304" pitchFamily="18" charset="0"/>
              </a:rPr>
              <a:t>Regresson</a:t>
            </a:r>
            <a:endParaRPr lang="en-IN" sz="1600" dirty="0">
              <a:latin typeface="Footlight MT Light" panose="0204060206030A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600" dirty="0" err="1">
                <a:latin typeface="Footlight MT Light" panose="0204060206030A020304" pitchFamily="18" charset="0"/>
                <a:ea typeface="Calibri" panose="020F0502020204030204" pitchFamily="34" charset="0"/>
                <a:cs typeface="Times New Roman" panose="02020603050405020304" pitchFamily="18" charset="0"/>
              </a:rPr>
              <a:t>DecisionTreeClassifier</a:t>
            </a:r>
            <a:endParaRPr lang="en-IN" sz="1600" dirty="0">
              <a:latin typeface="Footlight MT Light" panose="0204060206030A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600" dirty="0">
                <a:latin typeface="Footlight MT Light" panose="0204060206030A020304" pitchFamily="18" charset="0"/>
                <a:ea typeface="Calibri" panose="020F0502020204030204" pitchFamily="34" charset="0"/>
                <a:cs typeface="Times New Roman" panose="02020603050405020304" pitchFamily="18" charset="0"/>
              </a:rPr>
              <a:t>K-Neighbour Classifier</a:t>
            </a:r>
          </a:p>
          <a:p>
            <a:pPr>
              <a:lnSpc>
                <a:spcPct val="107000"/>
              </a:lnSpc>
              <a:spcBef>
                <a:spcPts val="300"/>
              </a:spcBef>
              <a:spcAft>
                <a:spcPts val="300"/>
              </a:spcAft>
              <a:buFont typeface="Wingdings" panose="05000000000000000000" pitchFamily="2" charset="2"/>
              <a:buChar char=""/>
            </a:pPr>
            <a:r>
              <a:rPr lang="en-IN" sz="1600" dirty="0" err="1">
                <a:latin typeface="Footlight MT Light" panose="0204060206030A020304" pitchFamily="18" charset="0"/>
                <a:ea typeface="Calibri" panose="020F0502020204030204" pitchFamily="34" charset="0"/>
                <a:cs typeface="Times New Roman" panose="02020603050405020304" pitchFamily="18" charset="0"/>
              </a:rPr>
              <a:t>GuassianNB</a:t>
            </a:r>
            <a:endParaRPr lang="en-IN" sz="1600" dirty="0">
              <a:latin typeface="Footlight MT Light" panose="0204060206030A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600" dirty="0">
                <a:latin typeface="Footlight MT Light" panose="0204060206030A020304" pitchFamily="18" charset="0"/>
                <a:ea typeface="Calibri" panose="020F0502020204030204" pitchFamily="34" charset="0"/>
                <a:cs typeface="Times New Roman" panose="02020603050405020304" pitchFamily="18" charset="0"/>
              </a:rPr>
              <a:t>Random Forest classifier</a:t>
            </a:r>
          </a:p>
          <a:p>
            <a:pPr>
              <a:lnSpc>
                <a:spcPct val="107000"/>
              </a:lnSpc>
              <a:spcBef>
                <a:spcPts val="300"/>
              </a:spcBef>
              <a:spcAft>
                <a:spcPts val="300"/>
              </a:spcAft>
              <a:buFont typeface="Wingdings" panose="05000000000000000000" pitchFamily="2" charset="2"/>
              <a:buChar char=""/>
            </a:pPr>
            <a:r>
              <a:rPr lang="en-IN" sz="1600" dirty="0" err="1">
                <a:latin typeface="Footlight MT Light" panose="0204060206030A020304" pitchFamily="18" charset="0"/>
                <a:cs typeface="Times New Roman" panose="02020603050405020304" pitchFamily="18" charset="0"/>
              </a:rPr>
              <a:t>AdaBoostClassifier</a:t>
            </a:r>
            <a:endParaRPr lang="en-IN" sz="1600" dirty="0">
              <a:latin typeface="Footlight MT Light" panose="0204060206030A020304" pitchFamily="18" charset="0"/>
            </a:endParaRPr>
          </a:p>
        </p:txBody>
      </p:sp>
    </p:spTree>
    <p:extLst>
      <p:ext uri="{BB962C8B-B14F-4D97-AF65-F5344CB8AC3E}">
        <p14:creationId xmlns:p14="http://schemas.microsoft.com/office/powerpoint/2010/main" val="2727126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313"/>
            <a:ext cx="8229600" cy="766313"/>
          </a:xfrm>
        </p:spPr>
        <p:txBody>
          <a:bodyPr>
            <a:normAutofit/>
          </a:bodyPr>
          <a:lstStyle/>
          <a:p>
            <a:r>
              <a:rPr lang="en-IN" sz="3600" b="1" dirty="0" smtClean="0">
                <a:latin typeface="Footlight MT Light" panose="0204060206030A020304" pitchFamily="18" charset="0"/>
              </a:rPr>
              <a:t>I ) </a:t>
            </a:r>
            <a:r>
              <a:rPr lang="en-IN" sz="3600" b="1" dirty="0">
                <a:latin typeface="Footlight MT Light" panose="0204060206030A020304" pitchFamily="18" charset="0"/>
              </a:rPr>
              <a:t>Logistic </a:t>
            </a:r>
            <a:r>
              <a:rPr lang="en-IN" sz="3600" b="1" dirty="0" smtClean="0">
                <a:latin typeface="Footlight MT Light" panose="0204060206030A020304" pitchFamily="18" charset="0"/>
              </a:rPr>
              <a:t>regression:</a:t>
            </a:r>
            <a:endParaRPr lang="en-US" sz="3600" dirty="0">
              <a:latin typeface="Footlight MT Light" panose="0204060206030A020304" pitchFamily="18" charset="0"/>
            </a:endParaRPr>
          </a:p>
        </p:txBody>
      </p:sp>
      <p:sp>
        <p:nvSpPr>
          <p:cNvPr id="3" name="Content Placeholder 2"/>
          <p:cNvSpPr>
            <a:spLocks noGrp="1"/>
          </p:cNvSpPr>
          <p:nvPr>
            <p:ph idx="1"/>
          </p:nvPr>
        </p:nvSpPr>
        <p:spPr>
          <a:xfrm>
            <a:off x="5867400" y="762001"/>
            <a:ext cx="3124200" cy="2209800"/>
          </a:xfrm>
        </p:spPr>
        <p:txBody>
          <a:bodyPr>
            <a:normAutofit fontScale="55000" lnSpcReduction="20000"/>
          </a:bodyPr>
          <a:lstStyle/>
          <a:p>
            <a:pPr marL="0" indent="0">
              <a:buNone/>
            </a:pPr>
            <a:r>
              <a:rPr lang="en-US" dirty="0">
                <a:latin typeface="Footlight MT Light" panose="0204060206030A020304" pitchFamily="18" charset="0"/>
              </a:rPr>
              <a:t>The logistic regression model gave us train score of 77.1% and a test score of 76.9% of accuracy and a cross validation score of 77.1 % for the test model which is very near and also the precision, accuracy score are also high</a:t>
            </a:r>
            <a:r>
              <a:rPr lang="en-US" dirty="0" smtClean="0">
                <a:latin typeface="Footlight MT Light" panose="0204060206030A020304" pitchFamily="18" charset="0"/>
              </a:rPr>
              <a:t>.</a:t>
            </a:r>
            <a:endParaRPr lang="en-US" dirty="0">
              <a:latin typeface="Footlight MT Light" panose="0204060206030A020304" pitchFamily="18" charset="0"/>
            </a:endParaRPr>
          </a:p>
        </p:txBody>
      </p:sp>
      <p:pic>
        <p:nvPicPr>
          <p:cNvPr id="5" name="Picture 4">
            <a:extLst>
              <a:ext uri="{FF2B5EF4-FFF2-40B4-BE49-F238E27FC236}">
                <a16:creationId xmlns:a16="http://schemas.microsoft.com/office/drawing/2014/main" xmlns="" id="{10BE5408-D5EB-4767-84BE-9B74A57C6D8A}"/>
              </a:ext>
            </a:extLst>
          </p:cNvPr>
          <p:cNvPicPr/>
          <p:nvPr/>
        </p:nvPicPr>
        <p:blipFill>
          <a:blip r:embed="rId3"/>
          <a:stretch>
            <a:fillRect/>
          </a:stretch>
        </p:blipFill>
        <p:spPr>
          <a:xfrm>
            <a:off x="444258" y="762000"/>
            <a:ext cx="2819400" cy="2286000"/>
          </a:xfrm>
          <a:prstGeom prst="rect">
            <a:avLst/>
          </a:prstGeom>
        </p:spPr>
      </p:pic>
      <p:pic>
        <p:nvPicPr>
          <p:cNvPr id="6" name="Picture 5">
            <a:extLst>
              <a:ext uri="{FF2B5EF4-FFF2-40B4-BE49-F238E27FC236}">
                <a16:creationId xmlns:a16="http://schemas.microsoft.com/office/drawing/2014/main" xmlns="" id="{5945B48F-DCE0-44BE-8AC7-E37ED62753CE}"/>
              </a:ext>
            </a:extLst>
          </p:cNvPr>
          <p:cNvPicPr/>
          <p:nvPr/>
        </p:nvPicPr>
        <p:blipFill>
          <a:blip r:embed="rId4"/>
          <a:stretch>
            <a:fillRect/>
          </a:stretch>
        </p:blipFill>
        <p:spPr>
          <a:xfrm>
            <a:off x="3352800" y="762000"/>
            <a:ext cx="2503101" cy="2286000"/>
          </a:xfrm>
          <a:prstGeom prst="rect">
            <a:avLst/>
          </a:prstGeom>
        </p:spPr>
      </p:pic>
      <p:sp>
        <p:nvSpPr>
          <p:cNvPr id="7" name="Rectangle 6"/>
          <p:cNvSpPr/>
          <p:nvPr/>
        </p:nvSpPr>
        <p:spPr>
          <a:xfrm>
            <a:off x="444258" y="3124200"/>
            <a:ext cx="8394942" cy="646331"/>
          </a:xfrm>
          <a:prstGeom prst="rect">
            <a:avLst/>
          </a:prstGeom>
        </p:spPr>
        <p:txBody>
          <a:bodyPr wrap="square">
            <a:spAutoFit/>
          </a:bodyPr>
          <a:lstStyle/>
          <a:p>
            <a:pPr algn="ctr"/>
            <a:r>
              <a:rPr lang="en-IN" sz="3600" b="1" dirty="0" smtClean="0">
                <a:latin typeface="Footlight MT Light" panose="0204060206030A020304" pitchFamily="18" charset="0"/>
              </a:rPr>
              <a:t>II ) Decision Tree Classifier</a:t>
            </a:r>
            <a:r>
              <a:rPr lang="en-IN" sz="3600" b="1" dirty="0">
                <a:latin typeface="Footlight MT Light" panose="0204060206030A020304" pitchFamily="18" charset="0"/>
              </a:rPr>
              <a:t>:</a:t>
            </a:r>
            <a:endParaRPr lang="en-US" sz="3600" dirty="0">
              <a:latin typeface="Footlight MT Light" panose="0204060206030A020304" pitchFamily="18" charset="0"/>
            </a:endParaRPr>
          </a:p>
        </p:txBody>
      </p:sp>
      <p:pic>
        <p:nvPicPr>
          <p:cNvPr id="8" name="Picture 7">
            <a:extLst>
              <a:ext uri="{FF2B5EF4-FFF2-40B4-BE49-F238E27FC236}">
                <a16:creationId xmlns:a16="http://schemas.microsoft.com/office/drawing/2014/main" xmlns="" id="{FB59D8B4-23AC-4AC8-87A5-04B5D0DC01D6}"/>
              </a:ext>
            </a:extLst>
          </p:cNvPr>
          <p:cNvPicPr>
            <a:picLocks noChangeAspect="1"/>
          </p:cNvPicPr>
          <p:nvPr/>
        </p:nvPicPr>
        <p:blipFill>
          <a:blip r:embed="rId5"/>
          <a:stretch>
            <a:fillRect/>
          </a:stretch>
        </p:blipFill>
        <p:spPr>
          <a:xfrm>
            <a:off x="444258" y="3886199"/>
            <a:ext cx="2908542" cy="2432949"/>
          </a:xfrm>
          <a:prstGeom prst="rect">
            <a:avLst/>
          </a:prstGeom>
        </p:spPr>
      </p:pic>
      <p:pic>
        <p:nvPicPr>
          <p:cNvPr id="9" name="Picture 8">
            <a:extLst>
              <a:ext uri="{FF2B5EF4-FFF2-40B4-BE49-F238E27FC236}">
                <a16:creationId xmlns:a16="http://schemas.microsoft.com/office/drawing/2014/main" xmlns="" id="{9628E295-ABD6-461F-BCFA-D443088FBDA3}"/>
              </a:ext>
            </a:extLst>
          </p:cNvPr>
          <p:cNvPicPr>
            <a:picLocks noChangeAspect="1"/>
          </p:cNvPicPr>
          <p:nvPr/>
        </p:nvPicPr>
        <p:blipFill rotWithShape="1">
          <a:blip r:embed="rId6"/>
          <a:srcRect t="5962" r="3391"/>
          <a:stretch/>
        </p:blipFill>
        <p:spPr>
          <a:xfrm>
            <a:off x="3352800" y="3886198"/>
            <a:ext cx="2503101" cy="2432950"/>
          </a:xfrm>
          <a:prstGeom prst="rect">
            <a:avLst/>
          </a:prstGeom>
        </p:spPr>
      </p:pic>
      <p:sp>
        <p:nvSpPr>
          <p:cNvPr id="10" name="Rectangle 9"/>
          <p:cNvSpPr/>
          <p:nvPr/>
        </p:nvSpPr>
        <p:spPr>
          <a:xfrm>
            <a:off x="5855900" y="3886199"/>
            <a:ext cx="2983299" cy="2585323"/>
          </a:xfrm>
          <a:prstGeom prst="rect">
            <a:avLst/>
          </a:prstGeom>
        </p:spPr>
        <p:txBody>
          <a:bodyPr wrap="square">
            <a:spAutoFit/>
          </a:bodyPr>
          <a:lstStyle/>
          <a:p>
            <a:r>
              <a:rPr lang="en-US" dirty="0" smtClean="0">
                <a:latin typeface="Footlight MT Light" panose="0204060206030A020304" pitchFamily="18" charset="0"/>
              </a:rPr>
              <a:t>Decision Tree Classifier </a:t>
            </a:r>
            <a:r>
              <a:rPr lang="en-US" dirty="0">
                <a:latin typeface="Footlight MT Light" panose="0204060206030A020304" pitchFamily="18" charset="0"/>
              </a:rPr>
              <a:t>model gave us train score of 99.9% and test score of 89% of accuracy and cross validation score of 87.9 % for the test model. Here the model is overfitting as there is large difference between train score and test score.</a:t>
            </a:r>
            <a:endParaRPr lang="en-US" dirty="0">
              <a:latin typeface="Footlight MT Light" panose="0204060206030A020304" pitchFamily="18" charset="0"/>
            </a:endParaRPr>
          </a:p>
        </p:txBody>
      </p:sp>
    </p:spTree>
    <p:extLst>
      <p:ext uri="{BB962C8B-B14F-4D97-AF65-F5344CB8AC3E}">
        <p14:creationId xmlns:p14="http://schemas.microsoft.com/office/powerpoint/2010/main" val="3761953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IN" sz="3600" b="1" dirty="0" smtClean="0">
                <a:latin typeface="Footlight MT Light" panose="0204060206030A020304" pitchFamily="18" charset="0"/>
              </a:rPr>
              <a:t>III ) </a:t>
            </a:r>
            <a:r>
              <a:rPr lang="en-IN" sz="3600" b="1" dirty="0">
                <a:latin typeface="Footlight MT Light" panose="0204060206030A020304" pitchFamily="18" charset="0"/>
              </a:rPr>
              <a:t>K-Neighbour </a:t>
            </a:r>
            <a:r>
              <a:rPr lang="en-IN" sz="3600" b="1" dirty="0" err="1">
                <a:latin typeface="Footlight MT Light" panose="0204060206030A020304" pitchFamily="18" charset="0"/>
              </a:rPr>
              <a:t>Regressor</a:t>
            </a:r>
            <a:r>
              <a:rPr lang="en-IN" sz="3600" b="1" dirty="0">
                <a:latin typeface="Footlight MT Light" panose="0204060206030A020304" pitchFamily="18" charset="0"/>
              </a:rPr>
              <a:t>:</a:t>
            </a:r>
            <a:endParaRPr lang="en-US" sz="3600" dirty="0">
              <a:latin typeface="Footlight MT Light" panose="0204060206030A020304" pitchFamily="18" charset="0"/>
            </a:endParaRPr>
          </a:p>
        </p:txBody>
      </p:sp>
      <p:sp>
        <p:nvSpPr>
          <p:cNvPr id="3" name="Content Placeholder 2"/>
          <p:cNvSpPr>
            <a:spLocks noGrp="1"/>
          </p:cNvSpPr>
          <p:nvPr>
            <p:ph idx="1"/>
          </p:nvPr>
        </p:nvSpPr>
        <p:spPr>
          <a:xfrm>
            <a:off x="6075939" y="762000"/>
            <a:ext cx="2629551" cy="2133600"/>
          </a:xfrm>
        </p:spPr>
        <p:txBody>
          <a:bodyPr>
            <a:normAutofit/>
          </a:bodyPr>
          <a:lstStyle/>
          <a:p>
            <a:pPr marL="0" indent="0">
              <a:buNone/>
            </a:pPr>
            <a:r>
              <a:rPr lang="en-US" sz="2000" dirty="0">
                <a:latin typeface="Footlight MT Light" panose="0204060206030A020304" pitchFamily="18" charset="0"/>
              </a:rPr>
              <a:t>KNN classifier has given us 91.5% and 88% of accuracy and cv score of 87.5% for the test dataset</a:t>
            </a:r>
            <a:r>
              <a:rPr lang="en-US" sz="2000" dirty="0" smtClean="0">
                <a:latin typeface="Footlight MT Light" panose="0204060206030A020304" pitchFamily="18" charset="0"/>
              </a:rPr>
              <a:t>.</a:t>
            </a:r>
            <a:endParaRPr lang="en-US" sz="2000" dirty="0">
              <a:latin typeface="Footlight MT Light" panose="0204060206030A020304" pitchFamily="18" charset="0"/>
            </a:endParaRPr>
          </a:p>
        </p:txBody>
      </p:sp>
      <p:pic>
        <p:nvPicPr>
          <p:cNvPr id="5" name="Picture 4">
            <a:extLst>
              <a:ext uri="{FF2B5EF4-FFF2-40B4-BE49-F238E27FC236}">
                <a16:creationId xmlns:a16="http://schemas.microsoft.com/office/drawing/2014/main" xmlns="" id="{E2861E1C-2255-4AD5-A95B-32AB75F3D45D}"/>
              </a:ext>
            </a:extLst>
          </p:cNvPr>
          <p:cNvPicPr/>
          <p:nvPr/>
        </p:nvPicPr>
        <p:blipFill>
          <a:blip r:embed="rId3"/>
          <a:stretch>
            <a:fillRect/>
          </a:stretch>
        </p:blipFill>
        <p:spPr>
          <a:xfrm>
            <a:off x="457200" y="762000"/>
            <a:ext cx="3048000" cy="2286000"/>
          </a:xfrm>
          <a:prstGeom prst="rect">
            <a:avLst/>
          </a:prstGeom>
        </p:spPr>
      </p:pic>
      <p:pic>
        <p:nvPicPr>
          <p:cNvPr id="6" name="Picture 5">
            <a:extLst>
              <a:ext uri="{FF2B5EF4-FFF2-40B4-BE49-F238E27FC236}">
                <a16:creationId xmlns:a16="http://schemas.microsoft.com/office/drawing/2014/main" xmlns="" id="{32B08216-72CD-4567-963D-F451B80251F2}"/>
              </a:ext>
            </a:extLst>
          </p:cNvPr>
          <p:cNvPicPr/>
          <p:nvPr/>
        </p:nvPicPr>
        <p:blipFill>
          <a:blip r:embed="rId4"/>
          <a:stretch>
            <a:fillRect/>
          </a:stretch>
        </p:blipFill>
        <p:spPr>
          <a:xfrm>
            <a:off x="3650411" y="762001"/>
            <a:ext cx="2406837" cy="2286000"/>
          </a:xfrm>
          <a:prstGeom prst="rect">
            <a:avLst/>
          </a:prstGeom>
        </p:spPr>
      </p:pic>
      <p:sp>
        <p:nvSpPr>
          <p:cNvPr id="7" name="Rectangle 6"/>
          <p:cNvSpPr/>
          <p:nvPr/>
        </p:nvSpPr>
        <p:spPr>
          <a:xfrm>
            <a:off x="457200" y="3124200"/>
            <a:ext cx="8382000" cy="646331"/>
          </a:xfrm>
          <a:prstGeom prst="rect">
            <a:avLst/>
          </a:prstGeom>
        </p:spPr>
        <p:txBody>
          <a:bodyPr wrap="square">
            <a:spAutoFit/>
          </a:bodyPr>
          <a:lstStyle/>
          <a:p>
            <a:pPr algn="ctr"/>
            <a:r>
              <a:rPr lang="en-IN" sz="3600" b="1" dirty="0" smtClean="0">
                <a:latin typeface="Footlight MT Light" panose="0204060206030A020304" pitchFamily="18" charset="0"/>
              </a:rPr>
              <a:t>IV ) </a:t>
            </a:r>
            <a:r>
              <a:rPr lang="en-IN" sz="3600" b="1" dirty="0" err="1">
                <a:latin typeface="Footlight MT Light" panose="0204060206030A020304" pitchFamily="18" charset="0"/>
              </a:rPr>
              <a:t>GaussianNB</a:t>
            </a:r>
            <a:r>
              <a:rPr lang="en-IN" sz="3600" b="1" dirty="0">
                <a:latin typeface="Footlight MT Light" panose="0204060206030A020304" pitchFamily="18" charset="0"/>
              </a:rPr>
              <a:t>:</a:t>
            </a:r>
            <a:endParaRPr lang="en-US" sz="3600" b="1" dirty="0">
              <a:latin typeface="Footlight MT Light" panose="0204060206030A020304" pitchFamily="18" charset="0"/>
            </a:endParaRPr>
          </a:p>
        </p:txBody>
      </p:sp>
      <p:pic>
        <p:nvPicPr>
          <p:cNvPr id="8" name="Picture 7">
            <a:extLst>
              <a:ext uri="{FF2B5EF4-FFF2-40B4-BE49-F238E27FC236}">
                <a16:creationId xmlns:a16="http://schemas.microsoft.com/office/drawing/2014/main" xmlns="" id="{0B70BCEF-DCF5-4033-A288-A92B16B7E787}"/>
              </a:ext>
            </a:extLst>
          </p:cNvPr>
          <p:cNvPicPr/>
          <p:nvPr/>
        </p:nvPicPr>
        <p:blipFill>
          <a:blip r:embed="rId5"/>
          <a:stretch>
            <a:fillRect/>
          </a:stretch>
        </p:blipFill>
        <p:spPr>
          <a:xfrm>
            <a:off x="457200" y="3962400"/>
            <a:ext cx="3048000" cy="2284256"/>
          </a:xfrm>
          <a:prstGeom prst="rect">
            <a:avLst/>
          </a:prstGeom>
        </p:spPr>
      </p:pic>
      <p:pic>
        <p:nvPicPr>
          <p:cNvPr id="9" name="Picture 8">
            <a:extLst>
              <a:ext uri="{FF2B5EF4-FFF2-40B4-BE49-F238E27FC236}">
                <a16:creationId xmlns:a16="http://schemas.microsoft.com/office/drawing/2014/main" xmlns="" id="{439824B6-155A-4F8A-B552-419784B16F86}"/>
              </a:ext>
            </a:extLst>
          </p:cNvPr>
          <p:cNvPicPr/>
          <p:nvPr/>
        </p:nvPicPr>
        <p:blipFill>
          <a:blip r:embed="rId6"/>
          <a:stretch>
            <a:fillRect/>
          </a:stretch>
        </p:blipFill>
        <p:spPr>
          <a:xfrm>
            <a:off x="3577805" y="3960088"/>
            <a:ext cx="2552048" cy="2286567"/>
          </a:xfrm>
          <a:prstGeom prst="rect">
            <a:avLst/>
          </a:prstGeom>
        </p:spPr>
      </p:pic>
      <p:sp>
        <p:nvSpPr>
          <p:cNvPr id="10" name="Rectangle 9"/>
          <p:cNvSpPr/>
          <p:nvPr/>
        </p:nvSpPr>
        <p:spPr>
          <a:xfrm>
            <a:off x="6129853" y="3960087"/>
            <a:ext cx="2709347" cy="2062103"/>
          </a:xfrm>
          <a:prstGeom prst="rect">
            <a:avLst/>
          </a:prstGeom>
        </p:spPr>
        <p:txBody>
          <a:bodyPr wrap="square">
            <a:spAutoFit/>
          </a:bodyPr>
          <a:lstStyle/>
          <a:p>
            <a:r>
              <a:rPr lang="en-US" sz="1600" dirty="0" err="1">
                <a:latin typeface="Footlight MT Light" panose="0204060206030A020304" pitchFamily="18" charset="0"/>
              </a:rPr>
              <a:t>GaussianNB</a:t>
            </a:r>
            <a:r>
              <a:rPr lang="en-US" sz="1600" dirty="0">
                <a:latin typeface="Footlight MT Light" panose="0204060206030A020304" pitchFamily="18" charset="0"/>
              </a:rPr>
              <a:t>() model gave us train score of 75.7% and test score of 75.6% of accuracy and cross validation score of 75.7 % for the test model. Here the model accuracy is low as compared to other models..</a:t>
            </a:r>
            <a:endParaRPr lang="en-US" sz="1600" dirty="0">
              <a:latin typeface="Footlight MT Light" panose="0204060206030A020304" pitchFamily="18" charset="0"/>
            </a:endParaRPr>
          </a:p>
        </p:txBody>
      </p:sp>
    </p:spTree>
    <p:extLst>
      <p:ext uri="{BB962C8B-B14F-4D97-AF65-F5344CB8AC3E}">
        <p14:creationId xmlns:p14="http://schemas.microsoft.com/office/powerpoint/2010/main" val="2110597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3600" b="1" dirty="0" smtClean="0">
                <a:latin typeface="Footlight MT Light" panose="0204060206030A020304" pitchFamily="18" charset="0"/>
              </a:rPr>
              <a:t>V ) Random </a:t>
            </a:r>
            <a:r>
              <a:rPr lang="en-US" sz="3600" b="1" dirty="0">
                <a:latin typeface="Footlight MT Light" panose="0204060206030A020304" pitchFamily="18" charset="0"/>
              </a:rPr>
              <a:t>Forest classifier</a:t>
            </a:r>
          </a:p>
        </p:txBody>
      </p:sp>
      <p:sp>
        <p:nvSpPr>
          <p:cNvPr id="3" name="Content Placeholder 2"/>
          <p:cNvSpPr>
            <a:spLocks noGrp="1"/>
          </p:cNvSpPr>
          <p:nvPr>
            <p:ph idx="1"/>
          </p:nvPr>
        </p:nvSpPr>
        <p:spPr>
          <a:xfrm>
            <a:off x="6202392" y="838201"/>
            <a:ext cx="2636808" cy="2133600"/>
          </a:xfrm>
        </p:spPr>
        <p:txBody>
          <a:bodyPr>
            <a:normAutofit fontScale="55000" lnSpcReduction="20000"/>
          </a:bodyPr>
          <a:lstStyle/>
          <a:p>
            <a:pPr marL="0" indent="0">
              <a:buNone/>
            </a:pPr>
            <a:r>
              <a:rPr lang="en-US" dirty="0">
                <a:latin typeface="Footlight MT Light" panose="0204060206030A020304" pitchFamily="18" charset="0"/>
              </a:rPr>
              <a:t>Random Forest classifier model gave us train score of 99.9% and test score of 94.1% of accuracy and cross validation score of 93.6% and also metric values are near to 1 which is very good score.</a:t>
            </a:r>
          </a:p>
          <a:p>
            <a:endParaRPr lang="en-US" dirty="0"/>
          </a:p>
        </p:txBody>
      </p:sp>
      <p:pic>
        <p:nvPicPr>
          <p:cNvPr id="5" name="Picture 4">
            <a:extLst>
              <a:ext uri="{FF2B5EF4-FFF2-40B4-BE49-F238E27FC236}">
                <a16:creationId xmlns:a16="http://schemas.microsoft.com/office/drawing/2014/main" xmlns="" id="{D918AD48-B5C6-4188-B53A-DC1EFCA8404B}"/>
              </a:ext>
            </a:extLst>
          </p:cNvPr>
          <p:cNvPicPr/>
          <p:nvPr/>
        </p:nvPicPr>
        <p:blipFill>
          <a:blip r:embed="rId3"/>
          <a:stretch>
            <a:fillRect/>
          </a:stretch>
        </p:blipFill>
        <p:spPr>
          <a:xfrm>
            <a:off x="533401" y="762000"/>
            <a:ext cx="2895600" cy="2286000"/>
          </a:xfrm>
          <a:prstGeom prst="rect">
            <a:avLst/>
          </a:prstGeom>
        </p:spPr>
      </p:pic>
      <p:pic>
        <p:nvPicPr>
          <p:cNvPr id="6" name="Picture 5">
            <a:extLst>
              <a:ext uri="{FF2B5EF4-FFF2-40B4-BE49-F238E27FC236}">
                <a16:creationId xmlns:a16="http://schemas.microsoft.com/office/drawing/2014/main" xmlns="" id="{77DF99B3-BDBD-413D-9211-E3C93524B751}"/>
              </a:ext>
            </a:extLst>
          </p:cNvPr>
          <p:cNvPicPr/>
          <p:nvPr/>
        </p:nvPicPr>
        <p:blipFill>
          <a:blip r:embed="rId4"/>
          <a:stretch>
            <a:fillRect/>
          </a:stretch>
        </p:blipFill>
        <p:spPr>
          <a:xfrm>
            <a:off x="3429001" y="762000"/>
            <a:ext cx="2743199" cy="2286000"/>
          </a:xfrm>
          <a:prstGeom prst="rect">
            <a:avLst/>
          </a:prstGeom>
        </p:spPr>
      </p:pic>
      <p:sp>
        <p:nvSpPr>
          <p:cNvPr id="7" name="Rectangle 6"/>
          <p:cNvSpPr/>
          <p:nvPr/>
        </p:nvSpPr>
        <p:spPr>
          <a:xfrm>
            <a:off x="533400" y="3124200"/>
            <a:ext cx="8229599" cy="646331"/>
          </a:xfrm>
          <a:prstGeom prst="rect">
            <a:avLst/>
          </a:prstGeom>
        </p:spPr>
        <p:txBody>
          <a:bodyPr wrap="square">
            <a:spAutoFit/>
          </a:bodyPr>
          <a:lstStyle/>
          <a:p>
            <a:pPr algn="ctr"/>
            <a:r>
              <a:rPr lang="en-US" sz="3600" b="1" dirty="0" smtClean="0">
                <a:latin typeface="Footlight MT Light" panose="0204060206030A020304" pitchFamily="18" charset="0"/>
              </a:rPr>
              <a:t>VI ) </a:t>
            </a:r>
            <a:r>
              <a:rPr lang="en-IN" sz="3600" b="1" dirty="0" err="1">
                <a:latin typeface="Footlight MT Light" panose="0204060206030A020304" pitchFamily="18" charset="0"/>
              </a:rPr>
              <a:t>AdaBoost</a:t>
            </a:r>
            <a:r>
              <a:rPr lang="en-IN" sz="3600" b="1" dirty="0">
                <a:latin typeface="Footlight MT Light" panose="0204060206030A020304" pitchFamily="18" charset="0"/>
              </a:rPr>
              <a:t> Classifier</a:t>
            </a:r>
            <a:endParaRPr lang="en-US" sz="3600" b="1" dirty="0">
              <a:latin typeface="Footlight MT Light" panose="0204060206030A020304" pitchFamily="18" charset="0"/>
            </a:endParaRPr>
          </a:p>
        </p:txBody>
      </p:sp>
      <p:pic>
        <p:nvPicPr>
          <p:cNvPr id="8" name="Content Placeholder 4">
            <a:extLst>
              <a:ext uri="{FF2B5EF4-FFF2-40B4-BE49-F238E27FC236}">
                <a16:creationId xmlns:a16="http://schemas.microsoft.com/office/drawing/2014/main" xmlns="" id="{AC20B2B8-D42D-489C-992B-7A37DC00F4FD}"/>
              </a:ext>
            </a:extLst>
          </p:cNvPr>
          <p:cNvPicPr>
            <a:picLocks/>
          </p:cNvPicPr>
          <p:nvPr/>
        </p:nvPicPr>
        <p:blipFill>
          <a:blip r:embed="rId5"/>
          <a:stretch>
            <a:fillRect/>
          </a:stretch>
        </p:blipFill>
        <p:spPr>
          <a:xfrm>
            <a:off x="533401" y="3886200"/>
            <a:ext cx="2895600" cy="2415953"/>
          </a:xfrm>
          <a:prstGeom prst="rect">
            <a:avLst/>
          </a:prstGeom>
        </p:spPr>
      </p:pic>
      <p:pic>
        <p:nvPicPr>
          <p:cNvPr id="9" name="Picture 8">
            <a:extLst>
              <a:ext uri="{FF2B5EF4-FFF2-40B4-BE49-F238E27FC236}">
                <a16:creationId xmlns:a16="http://schemas.microsoft.com/office/drawing/2014/main" xmlns="" id="{573EBB59-B5ED-4961-A9B7-D5B3C77F3D6F}"/>
              </a:ext>
            </a:extLst>
          </p:cNvPr>
          <p:cNvPicPr/>
          <p:nvPr/>
        </p:nvPicPr>
        <p:blipFill>
          <a:blip r:embed="rId6"/>
          <a:stretch>
            <a:fillRect/>
          </a:stretch>
        </p:blipFill>
        <p:spPr>
          <a:xfrm>
            <a:off x="3429001" y="3886199"/>
            <a:ext cx="2743199" cy="2415953"/>
          </a:xfrm>
          <a:prstGeom prst="rect">
            <a:avLst/>
          </a:prstGeom>
        </p:spPr>
      </p:pic>
      <p:sp>
        <p:nvSpPr>
          <p:cNvPr id="10" name="Rectangle 9"/>
          <p:cNvSpPr/>
          <p:nvPr/>
        </p:nvSpPr>
        <p:spPr>
          <a:xfrm>
            <a:off x="6172200" y="3886200"/>
            <a:ext cx="2667000" cy="2585323"/>
          </a:xfrm>
          <a:prstGeom prst="rect">
            <a:avLst/>
          </a:prstGeom>
        </p:spPr>
        <p:txBody>
          <a:bodyPr wrap="square">
            <a:spAutoFit/>
          </a:bodyPr>
          <a:lstStyle/>
          <a:p>
            <a:r>
              <a:rPr lang="en-US" dirty="0" err="1">
                <a:latin typeface="Footlight MT Light" panose="0204060206030A020304" pitchFamily="18" charset="0"/>
              </a:rPr>
              <a:t>AdaBoostClassifier</a:t>
            </a:r>
            <a:r>
              <a:rPr lang="en-US" dirty="0">
                <a:latin typeface="Footlight MT Light" panose="0204060206030A020304" pitchFamily="18" charset="0"/>
              </a:rPr>
              <a:t> model gave us train score of 99.9% and test score of 89.3% of accuracy and cross validation score of 93.6% .Here the model is overfitting as there is large difference between train score and test score.</a:t>
            </a:r>
            <a:endParaRPr lang="en-US" dirty="0">
              <a:latin typeface="Footlight MT Light" panose="0204060206030A020304" pitchFamily="18" charset="0"/>
            </a:endParaRPr>
          </a:p>
        </p:txBody>
      </p:sp>
    </p:spTree>
    <p:extLst>
      <p:ext uri="{BB962C8B-B14F-4D97-AF65-F5344CB8AC3E}">
        <p14:creationId xmlns:p14="http://schemas.microsoft.com/office/powerpoint/2010/main" val="28666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IN" sz="3600" b="1" dirty="0">
                <a:latin typeface="Footlight MT Light" panose="0204060206030A020304" pitchFamily="18" charset="0"/>
              </a:rPr>
              <a:t>Hyper Parameter </a:t>
            </a:r>
            <a:r>
              <a:rPr lang="en-IN" sz="3600" b="1" dirty="0" smtClean="0">
                <a:latin typeface="Footlight MT Light" panose="0204060206030A020304" pitchFamily="18" charset="0"/>
              </a:rPr>
              <a:t>Tuning:</a:t>
            </a:r>
            <a:endParaRPr lang="en-US" sz="3600" dirty="0">
              <a:latin typeface="Footlight MT Light" panose="0204060206030A020304" pitchFamily="18" charset="0"/>
            </a:endParaRPr>
          </a:p>
        </p:txBody>
      </p:sp>
      <p:sp>
        <p:nvSpPr>
          <p:cNvPr id="3" name="Content Placeholder 2"/>
          <p:cNvSpPr>
            <a:spLocks noGrp="1"/>
          </p:cNvSpPr>
          <p:nvPr>
            <p:ph idx="1"/>
          </p:nvPr>
        </p:nvSpPr>
        <p:spPr>
          <a:xfrm>
            <a:off x="352425" y="533400"/>
            <a:ext cx="8229600" cy="838200"/>
          </a:xfrm>
        </p:spPr>
        <p:txBody>
          <a:bodyPr>
            <a:noAutofit/>
          </a:bodyPr>
          <a:lstStyle/>
          <a:p>
            <a:pPr marL="0" indent="0">
              <a:buNone/>
            </a:pPr>
            <a:r>
              <a:rPr lang="en-IN" sz="1800" dirty="0">
                <a:latin typeface="Footlight MT Light" panose="0204060206030A020304" pitchFamily="18" charset="0"/>
              </a:rPr>
              <a:t>We are selecting random forest classifier model to increase the accuracy using </a:t>
            </a:r>
            <a:r>
              <a:rPr lang="en-IN" sz="1800" dirty="0" smtClean="0">
                <a:latin typeface="Footlight MT Light" panose="0204060206030A020304" pitchFamily="18" charset="0"/>
              </a:rPr>
              <a:t>Grid search </a:t>
            </a:r>
            <a:r>
              <a:rPr lang="en-IN" sz="1800" dirty="0">
                <a:latin typeface="Footlight MT Light" panose="0204060206030A020304" pitchFamily="18" charset="0"/>
              </a:rPr>
              <a:t>CV method as it is giving the highest accuracy with least train and test score </a:t>
            </a:r>
            <a:r>
              <a:rPr lang="en-IN" sz="1800" dirty="0" smtClean="0">
                <a:latin typeface="Footlight MT Light" panose="0204060206030A020304" pitchFamily="18" charset="0"/>
              </a:rPr>
              <a:t>difference</a:t>
            </a:r>
            <a:endParaRPr lang="en-US" sz="1800" dirty="0">
              <a:latin typeface="Footlight MT Light" panose="0204060206030A020304" pitchFamily="18" charset="0"/>
            </a:endParaRPr>
          </a:p>
        </p:txBody>
      </p:sp>
      <p:pic>
        <p:nvPicPr>
          <p:cNvPr id="4" name="Content Placeholder 2">
            <a:extLst>
              <a:ext uri="{FF2B5EF4-FFF2-40B4-BE49-F238E27FC236}">
                <a16:creationId xmlns:a16="http://schemas.microsoft.com/office/drawing/2014/main" xmlns="" id="{826A3A4F-7FFA-4168-97FD-086F277CB9C1}"/>
              </a:ext>
            </a:extLst>
          </p:cNvPr>
          <p:cNvPicPr>
            <a:picLocks noChangeAspect="1"/>
          </p:cNvPicPr>
          <p:nvPr/>
        </p:nvPicPr>
        <p:blipFill>
          <a:blip r:embed="rId3"/>
          <a:stretch>
            <a:fillRect/>
          </a:stretch>
        </p:blipFill>
        <p:spPr>
          <a:xfrm>
            <a:off x="228601" y="1371600"/>
            <a:ext cx="4038600" cy="2133600"/>
          </a:xfrm>
          <a:prstGeom prst="rect">
            <a:avLst/>
          </a:prstGeom>
        </p:spPr>
      </p:pic>
      <p:pic>
        <p:nvPicPr>
          <p:cNvPr id="5" name="Picture 4">
            <a:extLst>
              <a:ext uri="{FF2B5EF4-FFF2-40B4-BE49-F238E27FC236}">
                <a16:creationId xmlns:a16="http://schemas.microsoft.com/office/drawing/2014/main" xmlns="" id="{D7AE5330-A3DF-47FB-B414-07D62F6C68B1}"/>
              </a:ext>
            </a:extLst>
          </p:cNvPr>
          <p:cNvPicPr/>
          <p:nvPr/>
        </p:nvPicPr>
        <p:blipFill>
          <a:blip r:embed="rId4"/>
          <a:stretch>
            <a:fillRect/>
          </a:stretch>
        </p:blipFill>
        <p:spPr>
          <a:xfrm>
            <a:off x="4267199" y="1371600"/>
            <a:ext cx="4689230" cy="2515686"/>
          </a:xfrm>
          <a:prstGeom prst="rect">
            <a:avLst/>
          </a:prstGeom>
        </p:spPr>
      </p:pic>
      <p:pic>
        <p:nvPicPr>
          <p:cNvPr id="6" name="Picture 5">
            <a:extLst>
              <a:ext uri="{FF2B5EF4-FFF2-40B4-BE49-F238E27FC236}">
                <a16:creationId xmlns:a16="http://schemas.microsoft.com/office/drawing/2014/main" xmlns="" id="{E119F75A-D787-434F-A234-CF8521BB636C}"/>
              </a:ext>
            </a:extLst>
          </p:cNvPr>
          <p:cNvPicPr/>
          <p:nvPr/>
        </p:nvPicPr>
        <p:blipFill rotWithShape="1">
          <a:blip r:embed="rId5"/>
          <a:srcRect t="1" b="17438"/>
          <a:stretch/>
        </p:blipFill>
        <p:spPr>
          <a:xfrm>
            <a:off x="228601" y="3505200"/>
            <a:ext cx="4038599" cy="375162"/>
          </a:xfrm>
          <a:prstGeom prst="rect">
            <a:avLst/>
          </a:prstGeom>
        </p:spPr>
      </p:pic>
      <p:pic>
        <p:nvPicPr>
          <p:cNvPr id="7" name="Picture 6">
            <a:extLst>
              <a:ext uri="{FF2B5EF4-FFF2-40B4-BE49-F238E27FC236}">
                <a16:creationId xmlns:a16="http://schemas.microsoft.com/office/drawing/2014/main" xmlns="" id="{76F890E7-776D-409E-A238-391404449956}"/>
              </a:ext>
            </a:extLst>
          </p:cNvPr>
          <p:cNvPicPr/>
          <p:nvPr/>
        </p:nvPicPr>
        <p:blipFill>
          <a:blip r:embed="rId6"/>
          <a:stretch>
            <a:fillRect/>
          </a:stretch>
        </p:blipFill>
        <p:spPr>
          <a:xfrm>
            <a:off x="228600" y="3880362"/>
            <a:ext cx="4038599" cy="2363619"/>
          </a:xfrm>
          <a:prstGeom prst="rect">
            <a:avLst/>
          </a:prstGeom>
        </p:spPr>
      </p:pic>
      <p:pic>
        <p:nvPicPr>
          <p:cNvPr id="8" name="Picture 7">
            <a:extLst>
              <a:ext uri="{FF2B5EF4-FFF2-40B4-BE49-F238E27FC236}">
                <a16:creationId xmlns:a16="http://schemas.microsoft.com/office/drawing/2014/main" xmlns="" id="{F91BEB8D-B452-4AE7-864B-4EBADCC54D95}"/>
              </a:ext>
            </a:extLst>
          </p:cNvPr>
          <p:cNvPicPr/>
          <p:nvPr/>
        </p:nvPicPr>
        <p:blipFill>
          <a:blip r:embed="rId7"/>
          <a:stretch>
            <a:fillRect/>
          </a:stretch>
        </p:blipFill>
        <p:spPr>
          <a:xfrm>
            <a:off x="4267201" y="3887286"/>
            <a:ext cx="2209799" cy="2356695"/>
          </a:xfrm>
          <a:prstGeom prst="rect">
            <a:avLst/>
          </a:prstGeom>
        </p:spPr>
      </p:pic>
      <p:sp>
        <p:nvSpPr>
          <p:cNvPr id="9" name="Rectangle 8"/>
          <p:cNvSpPr/>
          <p:nvPr/>
        </p:nvSpPr>
        <p:spPr>
          <a:xfrm>
            <a:off x="6477000" y="3862932"/>
            <a:ext cx="2537604" cy="2031325"/>
          </a:xfrm>
          <a:prstGeom prst="rect">
            <a:avLst/>
          </a:prstGeom>
        </p:spPr>
        <p:txBody>
          <a:bodyPr wrap="square">
            <a:spAutoFit/>
          </a:bodyPr>
          <a:lstStyle/>
          <a:p>
            <a:r>
              <a:rPr lang="en-IN" dirty="0">
                <a:latin typeface="Footlight MT Light" panose="0204060206030A020304" pitchFamily="18" charset="0"/>
              </a:rPr>
              <a:t>We see that even after </a:t>
            </a:r>
            <a:r>
              <a:rPr lang="en-IN" dirty="0" smtClean="0">
                <a:latin typeface="Footlight MT Light" panose="0204060206030A020304" pitchFamily="18" charset="0"/>
              </a:rPr>
              <a:t>hyper parameter </a:t>
            </a:r>
            <a:r>
              <a:rPr lang="en-IN" dirty="0">
                <a:latin typeface="Footlight MT Light" panose="0204060206030A020304" pitchFamily="18" charset="0"/>
              </a:rPr>
              <a:t>optimization, there is no much changes in the accuracy score, Hence saving the previous model for reference.</a:t>
            </a:r>
            <a:endParaRPr lang="en-US" dirty="0">
              <a:latin typeface="Footlight MT Light" panose="0204060206030A020304" pitchFamily="18" charset="0"/>
            </a:endParaRPr>
          </a:p>
        </p:txBody>
      </p:sp>
    </p:spTree>
    <p:extLst>
      <p:ext uri="{BB962C8B-B14F-4D97-AF65-F5344CB8AC3E}">
        <p14:creationId xmlns:p14="http://schemas.microsoft.com/office/powerpoint/2010/main" val="140421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sz="3600" b="1" dirty="0">
                <a:latin typeface="Footlight MT Light" panose="0204060206030A020304" pitchFamily="18" charset="0"/>
              </a:rPr>
              <a:t>AUC ROC CURVE</a:t>
            </a:r>
            <a:endParaRPr lang="en-US" sz="3600" dirty="0">
              <a:latin typeface="Footlight MT Light" panose="0204060206030A020304" pitchFamily="18" charset="0"/>
            </a:endParaRPr>
          </a:p>
        </p:txBody>
      </p:sp>
      <p:sp>
        <p:nvSpPr>
          <p:cNvPr id="3" name="Content Placeholder 2"/>
          <p:cNvSpPr>
            <a:spLocks noGrp="1"/>
          </p:cNvSpPr>
          <p:nvPr>
            <p:ph idx="1"/>
          </p:nvPr>
        </p:nvSpPr>
        <p:spPr>
          <a:xfrm>
            <a:off x="4953000" y="685800"/>
            <a:ext cx="3810000" cy="2362200"/>
          </a:xfrm>
        </p:spPr>
        <p:txBody>
          <a:bodyPr>
            <a:normAutofit/>
          </a:bodyPr>
          <a:lstStyle/>
          <a:p>
            <a:pPr marL="0" indent="0">
              <a:buNone/>
            </a:pPr>
            <a:r>
              <a:rPr lang="en-IN" sz="2000" dirty="0">
                <a:latin typeface="Footlight MT Light" panose="0204060206030A020304" pitchFamily="18" charset="0"/>
              </a:rPr>
              <a:t>Here we can see that we are getting Random forest classifier  accuracy score as best score also AUC ROC curve is having value </a:t>
            </a:r>
            <a:r>
              <a:rPr lang="en-IN" sz="2000" dirty="0" smtClean="0">
                <a:latin typeface="Footlight MT Light" panose="0204060206030A020304" pitchFamily="18" charset="0"/>
              </a:rPr>
              <a:t>1</a:t>
            </a:r>
            <a:endParaRPr lang="en-US" sz="2000" dirty="0">
              <a:latin typeface="Footlight MT Light" panose="0204060206030A020304" pitchFamily="18" charset="0"/>
            </a:endParaRPr>
          </a:p>
        </p:txBody>
      </p:sp>
      <p:pic>
        <p:nvPicPr>
          <p:cNvPr id="6" name="Picture 5">
            <a:extLst>
              <a:ext uri="{FF2B5EF4-FFF2-40B4-BE49-F238E27FC236}">
                <a16:creationId xmlns:a16="http://schemas.microsoft.com/office/drawing/2014/main" xmlns="" id="{6B2ABD36-A3C7-4BC0-A16E-A365EDE933B2}"/>
              </a:ext>
            </a:extLst>
          </p:cNvPr>
          <p:cNvPicPr/>
          <p:nvPr/>
        </p:nvPicPr>
        <p:blipFill>
          <a:blip r:embed="rId3"/>
          <a:stretch>
            <a:fillRect/>
          </a:stretch>
        </p:blipFill>
        <p:spPr>
          <a:xfrm>
            <a:off x="609600" y="533400"/>
            <a:ext cx="4343400" cy="2819400"/>
          </a:xfrm>
          <a:prstGeom prst="rect">
            <a:avLst/>
          </a:prstGeom>
        </p:spPr>
      </p:pic>
      <p:sp>
        <p:nvSpPr>
          <p:cNvPr id="7" name="Rectangle 6"/>
          <p:cNvSpPr/>
          <p:nvPr/>
        </p:nvSpPr>
        <p:spPr>
          <a:xfrm>
            <a:off x="609600" y="3244334"/>
            <a:ext cx="8001000" cy="646331"/>
          </a:xfrm>
          <a:prstGeom prst="rect">
            <a:avLst/>
          </a:prstGeom>
        </p:spPr>
        <p:txBody>
          <a:bodyPr wrap="square">
            <a:spAutoFit/>
          </a:bodyPr>
          <a:lstStyle/>
          <a:p>
            <a:pPr algn="ctr"/>
            <a:r>
              <a:rPr lang="en-US" sz="3600" b="1" dirty="0">
                <a:latin typeface="Footlight MT Light" panose="0204060206030A020304" pitchFamily="18" charset="0"/>
              </a:rPr>
              <a:t>Saving the Best Model</a:t>
            </a:r>
            <a:endParaRPr lang="en-US" sz="3600" dirty="0">
              <a:latin typeface="Footlight MT Light" panose="0204060206030A020304" pitchFamily="18" charset="0"/>
            </a:endParaRPr>
          </a:p>
        </p:txBody>
      </p:sp>
      <p:pic>
        <p:nvPicPr>
          <p:cNvPr id="8" name="Picture 7">
            <a:extLst>
              <a:ext uri="{FF2B5EF4-FFF2-40B4-BE49-F238E27FC236}">
                <a16:creationId xmlns:a16="http://schemas.microsoft.com/office/drawing/2014/main" xmlns="" id="{39CDBCAE-3089-4AC6-A2D2-ACD4C9E881D9}"/>
              </a:ext>
            </a:extLst>
          </p:cNvPr>
          <p:cNvPicPr/>
          <p:nvPr/>
        </p:nvPicPr>
        <p:blipFill>
          <a:blip r:embed="rId4"/>
          <a:stretch>
            <a:fillRect/>
          </a:stretch>
        </p:blipFill>
        <p:spPr>
          <a:xfrm>
            <a:off x="609600" y="3890664"/>
            <a:ext cx="8001000" cy="1285483"/>
          </a:xfrm>
          <a:prstGeom prst="rect">
            <a:avLst/>
          </a:prstGeom>
        </p:spPr>
      </p:pic>
      <p:sp>
        <p:nvSpPr>
          <p:cNvPr id="9" name="Rectangle 8"/>
          <p:cNvSpPr/>
          <p:nvPr/>
        </p:nvSpPr>
        <p:spPr>
          <a:xfrm>
            <a:off x="609600" y="5176147"/>
            <a:ext cx="8001000" cy="1200329"/>
          </a:xfrm>
          <a:prstGeom prst="rect">
            <a:avLst/>
          </a:prstGeom>
        </p:spPr>
        <p:txBody>
          <a:bodyPr wrap="square">
            <a:spAutoFit/>
          </a:bodyPr>
          <a:lstStyle/>
          <a:p>
            <a:r>
              <a:rPr lang="en-IN" dirty="0">
                <a:latin typeface="Footlight MT Light" panose="0204060206030A020304" pitchFamily="18" charset="0"/>
              </a:rPr>
              <a:t>We see that Random forest classifier model has given the highest AUC in graph, the accuracy score of 97% and CV score of 96% which is highest among all the models tested. also we see that evaluation metrics are high for this model. Hence we will be saving this model.</a:t>
            </a:r>
            <a:endParaRPr lang="en-US" dirty="0">
              <a:latin typeface="Footlight MT Light" panose="0204060206030A020304" pitchFamily="18" charset="0"/>
            </a:endParaRPr>
          </a:p>
        </p:txBody>
      </p:sp>
    </p:spTree>
    <p:extLst>
      <p:ext uri="{BB962C8B-B14F-4D97-AF65-F5344CB8AC3E}">
        <p14:creationId xmlns:p14="http://schemas.microsoft.com/office/powerpoint/2010/main" val="1253102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18072"/>
          </a:xfrm>
        </p:spPr>
        <p:txBody>
          <a:bodyPr/>
          <a:lstStyle/>
          <a:p>
            <a:r>
              <a:rPr lang="en-IN" b="1" dirty="0">
                <a:latin typeface="Footlight MT Light" panose="0204060206030A020304" pitchFamily="18" charset="0"/>
              </a:rPr>
              <a:t>Conclusion:</a:t>
            </a:r>
            <a:endParaRPr lang="en-US" b="1" dirty="0">
              <a:latin typeface="Footlight MT Light" panose="0204060206030A020304" pitchFamily="18" charset="0"/>
            </a:endParaRPr>
          </a:p>
        </p:txBody>
      </p:sp>
      <p:sp>
        <p:nvSpPr>
          <p:cNvPr id="3" name="Content Placeholder 2"/>
          <p:cNvSpPr>
            <a:spLocks noGrp="1"/>
          </p:cNvSpPr>
          <p:nvPr>
            <p:ph idx="1"/>
          </p:nvPr>
        </p:nvSpPr>
        <p:spPr>
          <a:xfrm>
            <a:off x="457200" y="609600"/>
            <a:ext cx="8229600" cy="5562600"/>
          </a:xfrm>
        </p:spPr>
        <p:txBody>
          <a:bodyPr>
            <a:noAutofit/>
          </a:bodyPr>
          <a:lstStyle/>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The dataset was very challenging to handle it had 37 features with 30days and 90days information of customers.</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Firstly, the datasets were not having any null values.</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But there was huge number of zero entries in maximum columns so we have to be careful while going through the statistical analysis of the datasets.</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And proper </a:t>
            </a:r>
            <a:r>
              <a:rPr lang="en-IN" sz="1600" dirty="0" err="1">
                <a:latin typeface="Footlight MT Light" panose="0204060206030A020304" pitchFamily="18" charset="0"/>
                <a:cs typeface="Arial" panose="020B0604020202020204" pitchFamily="34" charset="0"/>
              </a:rPr>
              <a:t>ploting</a:t>
            </a:r>
            <a:r>
              <a:rPr lang="en-IN" sz="1600" dirty="0">
                <a:latin typeface="Footlight MT Light" panose="0204060206030A020304" pitchFamily="18" charset="0"/>
                <a:cs typeface="Arial" panose="020B0604020202020204" pitchFamily="34" charset="0"/>
              </a:rPr>
              <a:t> for proper type of features will help us to get better insight on the data. I found maximum numerical columns in the dataset so I have </a:t>
            </a:r>
            <a:r>
              <a:rPr lang="en-IN" sz="1600" dirty="0" err="1">
                <a:latin typeface="Footlight MT Light" panose="0204060206030A020304" pitchFamily="18" charset="0"/>
                <a:cs typeface="Arial" panose="020B0604020202020204" pitchFamily="34" charset="0"/>
              </a:rPr>
              <a:t>choosen</a:t>
            </a:r>
            <a:r>
              <a:rPr lang="en-IN" sz="1600" dirty="0">
                <a:latin typeface="Footlight MT Light" panose="0204060206030A020304" pitchFamily="18" charset="0"/>
                <a:cs typeface="Arial" panose="020B0604020202020204" pitchFamily="34" charset="0"/>
              </a:rPr>
              <a:t> bar plot to see the relation between target and features.</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I notice a huge amount of outliers and skewness in the data so we have chosen proper methods to deal with the outliers and skewness. If we ignore these outliers and skewness we may end up with a bad model which has less accuracy. So I used the percentile method to remove outliers.</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Then scaling dataset has a good impact like it will help the model not to get </a:t>
            </a:r>
            <a:r>
              <a:rPr lang="en-IN" sz="1600" dirty="0" err="1">
                <a:latin typeface="Footlight MT Light" panose="0204060206030A020304" pitchFamily="18" charset="0"/>
                <a:cs typeface="Arial" panose="020B0604020202020204" pitchFamily="34" charset="0"/>
              </a:rPr>
              <a:t>baised</a:t>
            </a:r>
            <a:r>
              <a:rPr lang="en-IN" sz="1600" dirty="0">
                <a:latin typeface="Footlight MT Light" panose="0204060206030A020304" pitchFamily="18" charset="0"/>
                <a:cs typeface="Arial" panose="020B0604020202020204" pitchFamily="34" charset="0"/>
              </a:rPr>
              <a:t>. Since we have not removed outliers and skewness completely from the dataset so we have to choose Normalization.</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We have to use multiple models while building model using dataset as to get the best model out of it.</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And we have to use multiple metrics like F1_score, precision, recall and </a:t>
            </a:r>
            <a:r>
              <a:rPr lang="en-IN" sz="1600" dirty="0" err="1">
                <a:latin typeface="Footlight MT Light" panose="0204060206030A020304" pitchFamily="18" charset="0"/>
                <a:cs typeface="Arial" panose="020B0604020202020204" pitchFamily="34" charset="0"/>
              </a:rPr>
              <a:t>accuracy_score</a:t>
            </a:r>
            <a:r>
              <a:rPr lang="en-IN" sz="1600" dirty="0">
                <a:latin typeface="Footlight MT Light" panose="0204060206030A020304" pitchFamily="18" charset="0"/>
                <a:cs typeface="Arial" panose="020B0604020202020204" pitchFamily="34" charset="0"/>
              </a:rPr>
              <a:t> which will help us to decide the best model.</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I found Random Forest Classifier as the best model with 94.1% </a:t>
            </a:r>
            <a:r>
              <a:rPr lang="en-IN" sz="1600" dirty="0" err="1">
                <a:latin typeface="Footlight MT Light" panose="0204060206030A020304" pitchFamily="18" charset="0"/>
                <a:cs typeface="Arial" panose="020B0604020202020204" pitchFamily="34" charset="0"/>
              </a:rPr>
              <a:t>accuracy_score</a:t>
            </a:r>
            <a:r>
              <a:rPr lang="en-IN" sz="1600" dirty="0">
                <a:latin typeface="Footlight MT Light" panose="0204060206030A020304" pitchFamily="18" charset="0"/>
                <a:cs typeface="Arial" panose="020B0604020202020204" pitchFamily="34" charset="0"/>
              </a:rPr>
              <a:t>. Also I have improved the accuracy of the best model by running </a:t>
            </a:r>
            <a:r>
              <a:rPr lang="en-IN" sz="1600" dirty="0" err="1">
                <a:latin typeface="Footlight MT Light" panose="0204060206030A020304" pitchFamily="18" charset="0"/>
                <a:cs typeface="Arial" panose="020B0604020202020204" pitchFamily="34" charset="0"/>
              </a:rPr>
              <a:t>hyperparameter</a:t>
            </a:r>
            <a:r>
              <a:rPr lang="en-IN" sz="1600" dirty="0">
                <a:latin typeface="Footlight MT Light" panose="0204060206030A020304" pitchFamily="18" charset="0"/>
                <a:cs typeface="Arial" panose="020B0604020202020204" pitchFamily="34" charset="0"/>
              </a:rPr>
              <a:t> </a:t>
            </a:r>
            <a:r>
              <a:rPr lang="en-IN" sz="1600" dirty="0" err="1">
                <a:latin typeface="Footlight MT Light" panose="0204060206030A020304" pitchFamily="18" charset="0"/>
                <a:cs typeface="Arial" panose="020B0604020202020204" pitchFamily="34" charset="0"/>
              </a:rPr>
              <a:t>tunning</a:t>
            </a:r>
            <a:r>
              <a:rPr lang="en-IN" sz="1600" dirty="0">
                <a:latin typeface="Footlight MT Light" panose="0204060206030A020304" pitchFamily="18" charset="0"/>
                <a:cs typeface="Arial" panose="020B0604020202020204" pitchFamily="34" charset="0"/>
              </a:rPr>
              <a:t>.</a:t>
            </a:r>
            <a:endParaRPr lang="en-US" sz="1600" dirty="0">
              <a:latin typeface="Footlight MT Light" panose="0204060206030A020304" pitchFamily="18" charset="0"/>
              <a:cs typeface="Arial" panose="020B0604020202020204" pitchFamily="34" charset="0"/>
            </a:endParaRPr>
          </a:p>
          <a:p>
            <a:pPr lvl="0">
              <a:buFont typeface="Wingdings" panose="05000000000000000000" pitchFamily="2" charset="2"/>
              <a:buChar char="Ø"/>
            </a:pPr>
            <a:r>
              <a:rPr lang="en-IN" sz="1600" dirty="0">
                <a:latin typeface="Footlight MT Light" panose="0204060206030A020304" pitchFamily="18" charset="0"/>
                <a:cs typeface="Arial" panose="020B0604020202020204" pitchFamily="34" charset="0"/>
              </a:rPr>
              <a:t>At last I have predicted whether the loan is paid back or not using a saved model. It was good!! that I was able to get the predictions near to actual values</a:t>
            </a:r>
            <a:r>
              <a:rPr lang="en-IN" sz="1600" dirty="0" smtClean="0">
                <a:latin typeface="Footlight MT Light" panose="0204060206030A020304" pitchFamily="18" charset="0"/>
                <a:cs typeface="Arial" panose="020B0604020202020204" pitchFamily="34" charset="0"/>
              </a:rPr>
              <a:t>.</a:t>
            </a:r>
            <a:endParaRPr lang="en-US" sz="1600" dirty="0">
              <a:latin typeface="Footlight MT Light" panose="0204060206030A020304" pitchFamily="18" charset="0"/>
              <a:cs typeface="Arial" panose="020B0604020202020204" pitchFamily="34" charset="0"/>
            </a:endParaRPr>
          </a:p>
        </p:txBody>
      </p:sp>
    </p:spTree>
    <p:extLst>
      <p:ext uri="{BB962C8B-B14F-4D97-AF65-F5344CB8AC3E}">
        <p14:creationId xmlns:p14="http://schemas.microsoft.com/office/powerpoint/2010/main" val="2587354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6600" dirty="0" smtClean="0">
                <a:solidFill>
                  <a:schemeClr val="accent5">
                    <a:lumMod val="75000"/>
                  </a:schemeClr>
                </a:solidFill>
                <a:latin typeface="Footlight MT Light" panose="0204060206030A020304" pitchFamily="18" charset="0"/>
              </a:rPr>
              <a:t>INDEX</a:t>
            </a:r>
            <a:endParaRPr lang="en-US" sz="6600" dirty="0">
              <a:solidFill>
                <a:schemeClr val="accent5">
                  <a:lumMod val="75000"/>
                </a:schemeClr>
              </a:solidFill>
              <a:latin typeface="Footlight MT Light" panose="0204060206030A020304" pitchFamily="18" charset="0"/>
            </a:endParaRPr>
          </a:p>
        </p:txBody>
      </p:sp>
      <p:sp>
        <p:nvSpPr>
          <p:cNvPr id="3" name="Content Placeholder 2"/>
          <p:cNvSpPr>
            <a:spLocks noGrp="1"/>
          </p:cNvSpPr>
          <p:nvPr>
            <p:ph idx="1"/>
          </p:nvPr>
        </p:nvSpPr>
        <p:spPr>
          <a:xfrm>
            <a:off x="457200" y="1143000"/>
            <a:ext cx="8229600" cy="5257800"/>
          </a:xfrm>
        </p:spPr>
        <p:txBody>
          <a:bodyPr>
            <a:normAutofit fontScale="62500" lnSpcReduction="20000"/>
          </a:bodyPr>
          <a:lstStyle/>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Overview.</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Problem Statement.</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Problem Understanding.</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What is Micro Credit?</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Importance of Micro Credit Defaulter Model.</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Exploratory data analysis.</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Visualizations.</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Analysis.</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Data cleaning steps.</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Data Balancing.</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Model Building.</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ROC-AUC Curve.</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Hyper Parameter Tuning.</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ROC Curve For Final Model.</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Saving the model and predictions from saved best model.</a:t>
            </a:r>
          </a:p>
          <a:p>
            <a:pPr>
              <a:spcBef>
                <a:spcPts val="300"/>
              </a:spcBef>
              <a:spcAft>
                <a:spcPts val="300"/>
              </a:spcAft>
              <a:buFont typeface="Wingdings" panose="05000000000000000000" pitchFamily="2" charset="2"/>
              <a:buChar char="Ø"/>
            </a:pPr>
            <a:r>
              <a:rPr lang="en-US" b="1" dirty="0" smtClean="0">
                <a:solidFill>
                  <a:schemeClr val="accent5">
                    <a:lumMod val="60000"/>
                    <a:lumOff val="40000"/>
                  </a:schemeClr>
                </a:solidFill>
                <a:latin typeface="Footlight MT Light" panose="0204060206030A020304" pitchFamily="18" charset="0"/>
              </a:rPr>
              <a:t>Conclusion.</a:t>
            </a:r>
          </a:p>
        </p:txBody>
      </p:sp>
    </p:spTree>
    <p:extLst>
      <p:ext uri="{BB962C8B-B14F-4D97-AF65-F5344CB8AC3E}">
        <p14:creationId xmlns:p14="http://schemas.microsoft.com/office/powerpoint/2010/main" val="37299517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06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066" y="-153089"/>
            <a:ext cx="8229600" cy="1143000"/>
          </a:xfrm>
        </p:spPr>
        <p:txBody>
          <a:bodyPr>
            <a:normAutofit/>
          </a:bodyPr>
          <a:lstStyle/>
          <a:p>
            <a:r>
              <a:rPr lang="en-US" sz="3600" b="1" dirty="0" smtClean="0">
                <a:latin typeface="Footlight MT Light" panose="0204060206030A020304" pitchFamily="18" charset="0"/>
              </a:rPr>
              <a:t>OVERVIEW</a:t>
            </a:r>
            <a:endParaRPr lang="en-US" sz="3600" b="1" dirty="0">
              <a:latin typeface="Footlight MT Light" panose="0204060206030A020304" pitchFamily="18" charset="0"/>
            </a:endParaRPr>
          </a:p>
        </p:txBody>
      </p:sp>
      <p:sp>
        <p:nvSpPr>
          <p:cNvPr id="3" name="Content Placeholder 2"/>
          <p:cNvSpPr>
            <a:spLocks noGrp="1"/>
          </p:cNvSpPr>
          <p:nvPr>
            <p:ph idx="1"/>
          </p:nvPr>
        </p:nvSpPr>
        <p:spPr>
          <a:xfrm>
            <a:off x="1" y="762000"/>
            <a:ext cx="9143999" cy="1527968"/>
          </a:xfrm>
        </p:spPr>
        <p:txBody>
          <a:bodyPr>
            <a:normAutofit fontScale="70000" lnSpcReduction="20000"/>
          </a:bodyPr>
          <a:lstStyle/>
          <a:p>
            <a:pPr>
              <a:buFont typeface="Wingdings" panose="05000000000000000000" pitchFamily="2" charset="2"/>
              <a:buChar char="ü"/>
            </a:pPr>
            <a:r>
              <a:rPr lang="en-US" sz="2300" dirty="0" smtClean="0">
                <a:latin typeface="Footlight MT Light" panose="0204060206030A020304" pitchFamily="18" charset="0"/>
              </a:rPr>
              <a:t>In this particular presentation we will be looking on:</a:t>
            </a:r>
          </a:p>
          <a:p>
            <a:pPr lvl="1"/>
            <a:r>
              <a:rPr lang="en-US" sz="2300" dirty="0" smtClean="0">
                <a:latin typeface="Footlight MT Light" panose="0204060206030A020304" pitchFamily="18" charset="0"/>
              </a:rPr>
              <a:t>How to analyze the dataset of Micro Credit Defaulters.</a:t>
            </a:r>
          </a:p>
          <a:p>
            <a:pPr lvl="1"/>
            <a:r>
              <a:rPr lang="en-US" sz="2300" dirty="0" smtClean="0">
                <a:latin typeface="Footlight MT Light" panose="0204060206030A020304" pitchFamily="18" charset="0"/>
              </a:rPr>
              <a:t>What are the EDA steps in cleaning the dataset.</a:t>
            </a:r>
          </a:p>
          <a:p>
            <a:pPr lvl="1"/>
            <a:r>
              <a:rPr lang="en-US" sz="2300" dirty="0" smtClean="0">
                <a:latin typeface="Footlight MT Light" panose="0204060206030A020304" pitchFamily="18" charset="0"/>
              </a:rPr>
              <a:t>Overall analysis on the problem.</a:t>
            </a:r>
          </a:p>
          <a:p>
            <a:pPr lvl="1"/>
            <a:r>
              <a:rPr lang="en-US" sz="2300" dirty="0" smtClean="0">
                <a:latin typeface="Footlight MT Light" panose="0204060206030A020304" pitchFamily="18" charset="0"/>
              </a:rPr>
              <a:t>Model building from the cleaned dataset.</a:t>
            </a:r>
          </a:p>
          <a:p>
            <a:pPr lvl="1"/>
            <a:r>
              <a:rPr lang="en-US" sz="2300" dirty="0" smtClean="0">
                <a:latin typeface="Footlight MT Light" panose="0204060206030A020304" pitchFamily="18" charset="0"/>
              </a:rPr>
              <a:t>Predicting defaulters for saved model.</a:t>
            </a:r>
          </a:p>
          <a:p>
            <a:endParaRPr lang="en-US" dirty="0"/>
          </a:p>
        </p:txBody>
      </p:sp>
      <p:sp>
        <p:nvSpPr>
          <p:cNvPr id="4" name="AutoShape 2" descr="Abstract background with geometric design elements"/>
          <p:cNvSpPr>
            <a:spLocks noChangeAspect="1" noChangeArrowheads="1"/>
          </p:cNvSpPr>
          <p:nvPr/>
        </p:nvSpPr>
        <p:spPr bwMode="auto">
          <a:xfrm>
            <a:off x="155574" y="-144463"/>
            <a:ext cx="4568825" cy="4868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Abstract background with geometric design elem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55575" y="2164154"/>
            <a:ext cx="8836025" cy="584775"/>
          </a:xfrm>
          <a:prstGeom prst="rect">
            <a:avLst/>
          </a:prstGeom>
        </p:spPr>
        <p:txBody>
          <a:bodyPr wrap="square">
            <a:spAutoFit/>
          </a:bodyPr>
          <a:lstStyle/>
          <a:p>
            <a:pPr algn="ctr"/>
            <a:r>
              <a:rPr lang="en-IN" sz="3200" b="1" dirty="0" smtClean="0">
                <a:latin typeface="Footlight MT Light" panose="0204060206030A020304" pitchFamily="18" charset="0"/>
              </a:rPr>
              <a:t>Problem Statement:</a:t>
            </a:r>
            <a:endParaRPr lang="en-US" sz="3200" b="1" dirty="0">
              <a:latin typeface="Footlight MT Light" panose="0204060206030A020304" pitchFamily="18" charset="0"/>
            </a:endParaRPr>
          </a:p>
        </p:txBody>
      </p:sp>
      <p:sp>
        <p:nvSpPr>
          <p:cNvPr id="7" name="Rectangle 6"/>
          <p:cNvSpPr/>
          <p:nvPr/>
        </p:nvSpPr>
        <p:spPr>
          <a:xfrm>
            <a:off x="0" y="2748929"/>
            <a:ext cx="9144000" cy="3755387"/>
          </a:xfrm>
          <a:prstGeom prst="rect">
            <a:avLst/>
          </a:prstGeom>
        </p:spPr>
        <p:txBody>
          <a:bodyPr wrap="square">
            <a:spAutoFit/>
          </a:bodyPr>
          <a:lstStyle/>
          <a:p>
            <a:pPr>
              <a:lnSpc>
                <a:spcPct val="107000"/>
              </a:lnSpc>
              <a:spcAft>
                <a:spcPts val="800"/>
              </a:spcAft>
            </a:pPr>
            <a:r>
              <a:rPr lang="en-IN" sz="1500" dirty="0" smtClean="0">
                <a:latin typeface="Arial" panose="020B0604020202020204" pitchFamily="34" charset="0"/>
                <a:cs typeface="Arial" panose="020B0604020202020204" pitchFamily="34" charset="0"/>
              </a:rPr>
              <a:t> </a:t>
            </a:r>
            <a:r>
              <a:rPr lang="en-IN" sz="1500" dirty="0">
                <a:latin typeface="Footlight MT Light" panose="0204060206030A020304" pitchFamily="18" charset="0"/>
                <a:ea typeface="Calibri" panose="020F0502020204030204" pitchFamily="34" charset="0"/>
                <a:cs typeface="Arial" panose="020B0604020202020204" pitchFamily="34"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a:lnSpc>
                <a:spcPct val="107000"/>
              </a:lnSpc>
              <a:spcAft>
                <a:spcPts val="800"/>
              </a:spcAft>
            </a:pPr>
            <a:r>
              <a:rPr lang="en-IN" sz="1500" dirty="0">
                <a:latin typeface="Footlight MT Light" panose="0204060206030A020304" pitchFamily="18" charset="0"/>
                <a:ea typeface="Calibri" panose="020F0502020204030204" pitchFamily="34" charset="0"/>
                <a:cs typeface="Arial" panose="020B0604020202020204" pitchFamily="34" charset="0"/>
              </a:rPr>
              <a:t>Many microfinance institutions (MFI), experts, and donors are supporting the idea of using mobile financial services (MFS) which they feel are more convenient and efficient and cost-saving, than the traditional high-touch model used for long for the purpose of delivering microfinance services. Though the MFI industry is primarily focusing on low-income families and is very useful in such areas, the implementation of MFS has been uneven with both significant challenges and successes. Today, microfinance is widely accepted as a poverty-reduction tool, representing $70 billion in outstanding loans and a global outreach of 200 million clients. </a:t>
            </a:r>
          </a:p>
          <a:p>
            <a:pPr>
              <a:lnSpc>
                <a:spcPct val="107000"/>
              </a:lnSpc>
              <a:spcAft>
                <a:spcPts val="800"/>
              </a:spcAft>
            </a:pPr>
            <a:r>
              <a:rPr lang="en-IN" sz="1500" dirty="0">
                <a:latin typeface="Footlight MT Light" panose="0204060206030A020304" pitchFamily="18" charset="0"/>
                <a:ea typeface="Calibri" panose="020F0502020204030204" pitchFamily="34" charset="0"/>
                <a:cs typeface="Arial" panose="020B0604020202020204" pitchFamily="34" charset="0"/>
              </a:rPr>
              <a:t>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value-conscious customers through a strategy of disruptive innovation that focuses on the subscriber.</a:t>
            </a:r>
            <a:r>
              <a:rPr lang="en-IN" sz="1500" dirty="0">
                <a:latin typeface="Arial" panose="020B060402020202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114795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IN" b="1" dirty="0" smtClean="0">
                <a:latin typeface="Footlight MT Light" panose="0204060206030A020304" pitchFamily="18" charset="0"/>
              </a:rPr>
              <a:t>Problem Understanding</a:t>
            </a:r>
            <a:endParaRPr lang="en-US" dirty="0">
              <a:latin typeface="Footlight MT Light" panose="0204060206030A020304" pitchFamily="18" charset="0"/>
            </a:endParaRPr>
          </a:p>
        </p:txBody>
      </p:sp>
      <p:sp>
        <p:nvSpPr>
          <p:cNvPr id="3" name="Content Placeholder 2"/>
          <p:cNvSpPr>
            <a:spLocks noGrp="1"/>
          </p:cNvSpPr>
          <p:nvPr>
            <p:ph idx="1"/>
          </p:nvPr>
        </p:nvSpPr>
        <p:spPr>
          <a:xfrm>
            <a:off x="0" y="685801"/>
            <a:ext cx="9144000" cy="3200399"/>
          </a:xfrm>
        </p:spPr>
        <p:txBody>
          <a:bodyPr>
            <a:normAutofit fontScale="47500" lnSpcReduction="20000"/>
          </a:bodyPr>
          <a:lstStyle/>
          <a:p>
            <a:pPr marL="0" indent="0">
              <a:lnSpc>
                <a:spcPct val="107000"/>
              </a:lnSpc>
              <a:spcAft>
                <a:spcPts val="800"/>
              </a:spcAft>
              <a:buNone/>
            </a:pPr>
            <a:r>
              <a:rPr lang="en-IN" dirty="0" smtClean="0">
                <a:latin typeface="Footlight MT Light" panose="0204060206030A020304" pitchFamily="18" charset="0"/>
                <a:ea typeface="Calibri" panose="020F0502020204030204" pitchFamily="34" charset="0"/>
                <a:cs typeface="Times New Roman" panose="02020603050405020304" pitchFamily="18" charset="0"/>
              </a:rPr>
              <a:t>Telecom Industries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p>
          <a:p>
            <a:pPr marL="0" indent="0">
              <a:lnSpc>
                <a:spcPct val="107000"/>
              </a:lnSpc>
              <a:spcAft>
                <a:spcPts val="800"/>
              </a:spcAft>
              <a:buNone/>
            </a:pPr>
            <a:r>
              <a:rPr lang="en-IN" dirty="0" smtClean="0">
                <a:latin typeface="Footlight MT Light" panose="0204060206030A020304" pitchFamily="18" charset="0"/>
                <a:ea typeface="Calibri" panose="020F0502020204030204" pitchFamily="34" charset="0"/>
                <a:cs typeface="Times New Roman" panose="02020603050405020304" pitchFamily="18" charset="0"/>
              </a:rPr>
              <a:t>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We have to build a model which can be used to predict in terms of a probability for each loan transaction, whether the customer will be paying back the loaned amount within 5 days of insurance of loan. In this case, Label ‘1’ indicates that the loan has been payed i.e. Non- defaulter, while, Label ‘0’ indicates that the loan has not been payed i.e. defaulter.  </a:t>
            </a:r>
          </a:p>
        </p:txBody>
      </p:sp>
      <p:sp>
        <p:nvSpPr>
          <p:cNvPr id="4" name="Rectangle 3"/>
          <p:cNvSpPr/>
          <p:nvPr/>
        </p:nvSpPr>
        <p:spPr>
          <a:xfrm>
            <a:off x="0" y="3352800"/>
            <a:ext cx="9144000" cy="707886"/>
          </a:xfrm>
          <a:prstGeom prst="rect">
            <a:avLst/>
          </a:prstGeom>
        </p:spPr>
        <p:txBody>
          <a:bodyPr wrap="square">
            <a:spAutoFit/>
          </a:bodyPr>
          <a:lstStyle/>
          <a:p>
            <a:pPr algn="ctr"/>
            <a:r>
              <a:rPr lang="en-IN" sz="4000" b="1" dirty="0" smtClean="0">
                <a:latin typeface="Footlight MT Light" panose="0204060206030A020304" pitchFamily="18" charset="0"/>
              </a:rPr>
              <a:t>What is Micro Credit?</a:t>
            </a:r>
            <a:endParaRPr lang="en-US" sz="4000" b="1" dirty="0"/>
          </a:p>
        </p:txBody>
      </p:sp>
      <p:sp>
        <p:nvSpPr>
          <p:cNvPr id="5" name="Rectangle 4"/>
          <p:cNvSpPr/>
          <p:nvPr/>
        </p:nvSpPr>
        <p:spPr>
          <a:xfrm>
            <a:off x="-7189" y="3937575"/>
            <a:ext cx="9144000" cy="2862322"/>
          </a:xfrm>
          <a:prstGeom prst="rect">
            <a:avLst/>
          </a:prstGeom>
        </p:spPr>
        <p:txBody>
          <a:bodyPr wrap="square">
            <a:spAutoFit/>
          </a:bodyPr>
          <a:lstStyle/>
          <a:p>
            <a:pPr>
              <a:buFont typeface="Wingdings" panose="05000000000000000000" pitchFamily="2" charset="2"/>
              <a:buChar char="ü"/>
            </a:pPr>
            <a:r>
              <a:rPr lang="en-US" dirty="0" smtClean="0">
                <a:solidFill>
                  <a:srgbClr val="202124"/>
                </a:solidFill>
                <a:latin typeface="Footlight MT Light" panose="0204060206030A020304" pitchFamily="18" charset="0"/>
                <a:cs typeface="Arial" panose="020B0604020202020204" pitchFamily="34" charset="0"/>
              </a:rPr>
              <a:t>Microcredit is an </a:t>
            </a:r>
            <a:r>
              <a:rPr lang="en-US" b="1" dirty="0" smtClean="0">
                <a:solidFill>
                  <a:srgbClr val="202124"/>
                </a:solidFill>
                <a:latin typeface="Footlight MT Light" panose="0204060206030A020304" pitchFamily="18" charset="0"/>
                <a:cs typeface="Arial" panose="020B0604020202020204" pitchFamily="34" charset="0"/>
              </a:rPr>
              <a:t>extremely small loan given to those who lack a steady source of income</a:t>
            </a:r>
            <a:r>
              <a:rPr lang="en-US" dirty="0" smtClean="0">
                <a:solidFill>
                  <a:srgbClr val="202124"/>
                </a:solidFill>
                <a:latin typeface="Footlight MT Light" panose="0204060206030A020304" pitchFamily="18" charset="0"/>
                <a:cs typeface="Arial" panose="020B0604020202020204" pitchFamily="34" charset="0"/>
              </a:rPr>
              <a:t>, or collateral. It is used as a way to obtain a loan, acting as a protection against potential loss for the lender should the borrower default in his payments., or any credit history.</a:t>
            </a:r>
            <a:r>
              <a:rPr lang="en-IN" dirty="0" smtClean="0">
                <a:latin typeface="Footlight MT Light" panose="0204060206030A020304" pitchFamily="18" charset="0"/>
                <a:cs typeface="Arial" panose="020B0604020202020204" pitchFamily="34" charset="0"/>
              </a:rPr>
              <a:t> </a:t>
            </a:r>
          </a:p>
          <a:p>
            <a:pPr>
              <a:buFont typeface="Wingdings" panose="05000000000000000000" pitchFamily="2" charset="2"/>
              <a:buChar char="ü"/>
            </a:pPr>
            <a:r>
              <a:rPr lang="en-IN" dirty="0" smtClean="0">
                <a:latin typeface="Footlight MT Light" panose="0204060206030A020304" pitchFamily="18" charset="0"/>
                <a:cs typeface="Arial" panose="020B0604020202020204" pitchFamily="34" charset="0"/>
              </a:rPr>
              <a:t>It provides very small loans, or micro-loans, to poor people, mostly women, to start or expand very small, self-sufficient businesses. Through their own ingenuity and drive, and with the support of the lending microfinance institution (MFI), poor people are able start their journey out of poverty.</a:t>
            </a:r>
          </a:p>
          <a:p>
            <a:pPr>
              <a:buFont typeface="Wingdings" panose="05000000000000000000" pitchFamily="2" charset="2"/>
              <a:buChar char="ü"/>
            </a:pPr>
            <a:r>
              <a:rPr lang="en-IN" dirty="0" smtClean="0">
                <a:latin typeface="Footlight MT Light" panose="0204060206030A020304" pitchFamily="18" charset="0"/>
                <a:cs typeface="Arial" panose="020B0604020202020204" pitchFamily="34" charset="0"/>
              </a:rPr>
              <a:t>, Unlike commercial loans, no collateral is required for a micro-loan and it is usually repaid within six months to a year. Those funds are then recycled as other loans, keeping money working and in the hands of borrowers.</a:t>
            </a:r>
            <a:endParaRPr lang="en-US" dirty="0" smtClean="0">
              <a:latin typeface="Footlight MT Light" panose="0204060206030A020304" pitchFamily="18" charset="0"/>
              <a:cs typeface="Arial" panose="020B0604020202020204" pitchFamily="34" charset="0"/>
            </a:endParaRPr>
          </a:p>
        </p:txBody>
      </p:sp>
    </p:spTree>
    <p:extLst>
      <p:ext uri="{BB962C8B-B14F-4D97-AF65-F5344CB8AC3E}">
        <p14:creationId xmlns:p14="http://schemas.microsoft.com/office/powerpoint/2010/main" val="2851352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Autofit/>
          </a:bodyPr>
          <a:lstStyle/>
          <a:p>
            <a:r>
              <a:rPr lang="en-IN" sz="3600" b="1" dirty="0" smtClean="0">
                <a:latin typeface="Footlight MT Light" panose="0204060206030A020304" pitchFamily="18" charset="0"/>
              </a:rPr>
              <a:t>Importance of Micro Credit Defaulters Model.</a:t>
            </a:r>
            <a:endParaRPr lang="en-US" sz="3600" b="1" dirty="0">
              <a:latin typeface="Footlight MT Light" panose="0204060206030A020304" pitchFamily="18" charset="0"/>
            </a:endParaRPr>
          </a:p>
        </p:txBody>
      </p:sp>
      <p:sp>
        <p:nvSpPr>
          <p:cNvPr id="3" name="Content Placeholder 2"/>
          <p:cNvSpPr>
            <a:spLocks noGrp="1"/>
          </p:cNvSpPr>
          <p:nvPr>
            <p:ph idx="1"/>
          </p:nvPr>
        </p:nvSpPr>
        <p:spPr>
          <a:xfrm>
            <a:off x="15814" y="609601"/>
            <a:ext cx="9128185" cy="2667000"/>
          </a:xfrm>
        </p:spPr>
        <p:txBody>
          <a:bodyPr>
            <a:normAutofit fontScale="70000" lnSpcReduction="20000"/>
          </a:bodyPr>
          <a:lstStyle/>
          <a:p>
            <a:r>
              <a:rPr lang="en-US" dirty="0" smtClean="0">
                <a:latin typeface="Footlight MT Light" panose="0204060206030A020304" pitchFamily="18" charset="0"/>
              </a:rPr>
              <a:t>Poverty alleviation programs provide material, funds, information and project services for people with no income or work opportunities. Because of the credit risks and relatively high costs associated with small loans, the traditional banking system is generally not willing to implement a microcredit system. The borrowers have no collateral to put up against loans and often are refused the needed capital because of the high risk of default. If they resort to underground sources, they are often charged exorbitant interest. This quick fix solution does not address the main structural problem: a lack of proper funding channels</a:t>
            </a:r>
            <a:endParaRPr lang="en-US" dirty="0">
              <a:latin typeface="Footlight MT Light" panose="0204060206030A020304" pitchFamily="18" charset="0"/>
            </a:endParaRPr>
          </a:p>
        </p:txBody>
      </p:sp>
      <p:sp>
        <p:nvSpPr>
          <p:cNvPr id="4" name="Rectangle 3"/>
          <p:cNvSpPr/>
          <p:nvPr/>
        </p:nvSpPr>
        <p:spPr>
          <a:xfrm>
            <a:off x="-5751" y="3048000"/>
            <a:ext cx="9144000" cy="646331"/>
          </a:xfrm>
          <a:prstGeom prst="rect">
            <a:avLst/>
          </a:prstGeom>
        </p:spPr>
        <p:txBody>
          <a:bodyPr wrap="square">
            <a:spAutoFit/>
          </a:bodyPr>
          <a:lstStyle/>
          <a:p>
            <a:pPr algn="ctr"/>
            <a:r>
              <a:rPr lang="en-IN" sz="3600" b="1" dirty="0" smtClean="0">
                <a:latin typeface="Footlight MT Light" panose="0204060206030A020304" pitchFamily="18" charset="0"/>
              </a:rPr>
              <a:t>Exploratory Data Analysis:</a:t>
            </a:r>
            <a:endParaRPr lang="en-US" sz="3600" b="1" dirty="0">
              <a:latin typeface="Footlight MT Light" panose="0204060206030A020304" pitchFamily="18" charset="0"/>
            </a:endParaRPr>
          </a:p>
        </p:txBody>
      </p:sp>
      <p:sp>
        <p:nvSpPr>
          <p:cNvPr id="5" name="Rectangle 4"/>
          <p:cNvSpPr/>
          <p:nvPr/>
        </p:nvSpPr>
        <p:spPr>
          <a:xfrm>
            <a:off x="23004" y="3694330"/>
            <a:ext cx="9144000" cy="3333220"/>
          </a:xfrm>
          <a:prstGeom prst="rect">
            <a:avLst/>
          </a:prstGeom>
        </p:spPr>
        <p:txBody>
          <a:bodyPr wrap="square">
            <a:spAutoFit/>
          </a:bodyPr>
          <a:lstStyle/>
          <a:p>
            <a:pPr>
              <a:lnSpc>
                <a:spcPct val="107000"/>
              </a:lnSpc>
              <a:buFont typeface="Wingdings" panose="05000000000000000000" pitchFamily="2" charset="2"/>
              <a:buChar char=""/>
            </a:pPr>
            <a:r>
              <a:rPr lang="en-IN" sz="2000" dirty="0" smtClean="0">
                <a:latin typeface="Footlight MT Light" panose="0204060206030A020304" pitchFamily="18" charset="0"/>
                <a:ea typeface="Calibri" panose="020F0502020204030204" pitchFamily="34" charset="0"/>
                <a:cs typeface="Times New Roman" panose="02020603050405020304" pitchFamily="18" charset="0"/>
              </a:rPr>
              <a:t>As a first step I have imported the required libraries and I have imported the dataset which was in CSV format. </a:t>
            </a:r>
          </a:p>
          <a:p>
            <a:pPr>
              <a:lnSpc>
                <a:spcPct val="107000"/>
              </a:lnSpc>
              <a:buFont typeface="Wingdings" panose="05000000000000000000" pitchFamily="2" charset="2"/>
              <a:buChar char=""/>
            </a:pPr>
            <a:r>
              <a:rPr lang="en-IN" sz="2000" dirty="0" smtClean="0">
                <a:latin typeface="Footlight MT Light" panose="0204060206030A020304" pitchFamily="18" charset="0"/>
                <a:ea typeface="Calibri" panose="020F0502020204030204" pitchFamily="34" charset="0"/>
                <a:cs typeface="Times New Roman" panose="02020603050405020304" pitchFamily="18" charset="0"/>
              </a:rPr>
              <a:t>Then I did all th</a:t>
            </a:r>
            <a:r>
              <a:rPr lang="en-IN" sz="2000" dirty="0" smtClean="0">
                <a:latin typeface="Footlight MT Light" panose="0204060206030A020304" pitchFamily="18" charset="0"/>
                <a:ea typeface="Calibri" panose="020F0502020204030204" pitchFamily="34" charset="0"/>
                <a:cs typeface="Calibri" panose="020F0502020204030204" pitchFamily="34" charset="0"/>
              </a:rPr>
              <a:t>e statistical analysis like checking shape, </a:t>
            </a:r>
            <a:r>
              <a:rPr lang="en-IN" sz="2000" dirty="0" err="1" smtClean="0">
                <a:latin typeface="Footlight MT Light" panose="0204060206030A020304" pitchFamily="18" charset="0"/>
                <a:ea typeface="Calibri" panose="020F0502020204030204" pitchFamily="34" charset="0"/>
                <a:cs typeface="Calibri" panose="020F0502020204030204" pitchFamily="34" charset="0"/>
              </a:rPr>
              <a:t>nunique</a:t>
            </a:r>
            <a:r>
              <a:rPr lang="en-IN" sz="2000" dirty="0" smtClean="0">
                <a:latin typeface="Footlight MT Light" panose="0204060206030A020304" pitchFamily="18" charset="0"/>
                <a:ea typeface="Calibri" panose="020F0502020204030204" pitchFamily="34" charset="0"/>
                <a:cs typeface="Calibri" panose="020F0502020204030204" pitchFamily="34" charset="0"/>
              </a:rPr>
              <a:t>, value counts, info, </a:t>
            </a:r>
            <a:r>
              <a:rPr lang="en-IN" sz="2000" dirty="0" err="1" smtClean="0">
                <a:latin typeface="Footlight MT Light" panose="0204060206030A020304" pitchFamily="18" charset="0"/>
                <a:ea typeface="Calibri" panose="020F0502020204030204" pitchFamily="34" charset="0"/>
                <a:cs typeface="Calibri" panose="020F0502020204030204" pitchFamily="34" charset="0"/>
              </a:rPr>
              <a:t>etc</a:t>
            </a:r>
            <a:r>
              <a:rPr lang="en-IN" sz="2000" dirty="0" smtClean="0">
                <a:latin typeface="Footlight MT Light" panose="0204060206030A020304" pitchFamily="18" charset="0"/>
                <a:ea typeface="Calibri" panose="020F0502020204030204" pitchFamily="34" charset="0"/>
                <a:cs typeface="Calibri" panose="020F0502020204030204" pitchFamily="34" charset="0"/>
              </a:rPr>
              <a:t>….. </a:t>
            </a:r>
            <a:endParaRPr lang="en-IN" sz="2000" dirty="0" smtClean="0">
              <a:latin typeface="Footlight MT Light" panose="0204060206030A020304" pitchFamily="18" charset="0"/>
              <a:ea typeface="Calibri" panose="020F0502020204030204" pitchFamily="34" charset="0"/>
              <a:cs typeface="Times New Roman" panose="02020603050405020304" pitchFamily="18" charset="0"/>
            </a:endParaRPr>
          </a:p>
          <a:p>
            <a:pPr>
              <a:lnSpc>
                <a:spcPct val="107000"/>
              </a:lnSpc>
              <a:buFont typeface="Wingdings" panose="05000000000000000000" pitchFamily="2" charset="2"/>
              <a:buChar char=""/>
            </a:pPr>
            <a:r>
              <a:rPr lang="en-IN" sz="2000" dirty="0" smtClean="0">
                <a:latin typeface="Footlight MT Light" panose="0204060206030A020304" pitchFamily="18" charset="0"/>
                <a:ea typeface="Calibri" panose="020F0502020204030204" pitchFamily="34" charset="0"/>
                <a:cs typeface="Calibri" panose="020F0502020204030204" pitchFamily="34" charset="0"/>
              </a:rPr>
              <a:t>While checking the value counts of the datasets I found some columns with more than 90% zero values, so these columns will create skewness in the datasets so I decided to drop those columns.</a:t>
            </a:r>
          </a:p>
          <a:p>
            <a:pPr>
              <a:lnSpc>
                <a:spcPct val="107000"/>
              </a:lnSpc>
              <a:buFont typeface="Wingdings" panose="05000000000000000000" pitchFamily="2" charset="2"/>
              <a:buChar char=""/>
            </a:pPr>
            <a:r>
              <a:rPr lang="en-IN" sz="2000" dirty="0" smtClean="0">
                <a:latin typeface="Footlight MT Light" panose="0204060206030A020304" pitchFamily="18" charset="0"/>
                <a:ea typeface="Calibri" panose="020F0502020204030204" pitchFamily="34" charset="0"/>
                <a:cs typeface="Times New Roman" panose="02020603050405020304" pitchFamily="18" charset="0"/>
              </a:rPr>
              <a:t>While Checking the null values I found there is no null values in the dataset.</a:t>
            </a:r>
          </a:p>
          <a:p>
            <a:pPr>
              <a:lnSpc>
                <a:spcPct val="107000"/>
              </a:lnSpc>
              <a:buFont typeface="Wingdings" panose="05000000000000000000" pitchFamily="2" charset="2"/>
              <a:buChar char=""/>
            </a:pPr>
            <a:r>
              <a:rPr lang="en-IN" sz="2000" dirty="0" smtClean="0">
                <a:latin typeface="Footlight MT Light" panose="0204060206030A020304" pitchFamily="18" charset="0"/>
                <a:ea typeface="Calibri" panose="020F0502020204030204" pitchFamily="34" charset="0"/>
                <a:cs typeface="Calibri" panose="020F0502020204030204" pitchFamily="34" charset="0"/>
              </a:rPr>
              <a:t>I have dropped the ‘</a:t>
            </a:r>
            <a:r>
              <a:rPr lang="en-IN" sz="2000" dirty="0" err="1" smtClean="0">
                <a:latin typeface="Footlight MT Light" panose="0204060206030A020304" pitchFamily="18" charset="0"/>
                <a:ea typeface="Calibri" panose="020F0502020204030204" pitchFamily="34" charset="0"/>
                <a:cs typeface="Calibri" panose="020F0502020204030204" pitchFamily="34" charset="0"/>
              </a:rPr>
              <a:t>pcircle</a:t>
            </a:r>
            <a:r>
              <a:rPr lang="en-IN" sz="2000" dirty="0" smtClean="0">
                <a:latin typeface="Footlight MT Light" panose="0204060206030A020304" pitchFamily="18" charset="0"/>
                <a:ea typeface="Calibri" panose="020F0502020204030204" pitchFamily="34" charset="0"/>
                <a:cs typeface="Calibri" panose="020F0502020204030204" pitchFamily="34" charset="0"/>
              </a:rPr>
              <a:t>’,’</a:t>
            </a:r>
            <a:r>
              <a:rPr lang="en-IN" sz="2000" dirty="0" err="1" smtClean="0">
                <a:latin typeface="Footlight MT Light" panose="0204060206030A020304" pitchFamily="18" charset="0"/>
                <a:ea typeface="Calibri" panose="020F0502020204030204" pitchFamily="34" charset="0"/>
                <a:cs typeface="Calibri" panose="020F0502020204030204" pitchFamily="34" charset="0"/>
              </a:rPr>
              <a:t>msisdn</a:t>
            </a:r>
            <a:r>
              <a:rPr lang="en-IN" sz="2000" dirty="0" smtClean="0">
                <a:latin typeface="Footlight MT Light" panose="0204060206030A020304" pitchFamily="18" charset="0"/>
                <a:ea typeface="Calibri" panose="020F0502020204030204" pitchFamily="34" charset="0"/>
                <a:cs typeface="Calibri" panose="020F0502020204030204" pitchFamily="34" charset="0"/>
              </a:rPr>
              <a:t>’, and '</a:t>
            </a:r>
            <a:r>
              <a:rPr lang="en-IN" sz="2000" dirty="0" err="1" smtClean="0">
                <a:latin typeface="Footlight MT Light" panose="0204060206030A020304" pitchFamily="18" charset="0"/>
                <a:ea typeface="Calibri" panose="020F0502020204030204" pitchFamily="34" charset="0"/>
                <a:cs typeface="Calibri" panose="020F0502020204030204" pitchFamily="34" charset="0"/>
              </a:rPr>
              <a:t>pdate</a:t>
            </a:r>
            <a:r>
              <a:rPr lang="en-IN" sz="2000" dirty="0" smtClean="0">
                <a:latin typeface="Footlight MT Light" panose="0204060206030A020304" pitchFamily="18" charset="0"/>
                <a:ea typeface="Calibri" panose="020F0502020204030204" pitchFamily="34" charset="0"/>
                <a:cs typeface="Calibri" panose="020F0502020204030204" pitchFamily="34" charset="0"/>
              </a:rPr>
              <a:t>’ columns.</a:t>
            </a:r>
          </a:p>
          <a:p>
            <a:endParaRPr lang="en-US" dirty="0"/>
          </a:p>
        </p:txBody>
      </p:sp>
    </p:spTree>
    <p:extLst>
      <p:ext uri="{BB962C8B-B14F-4D97-AF65-F5344CB8AC3E}">
        <p14:creationId xmlns:p14="http://schemas.microsoft.com/office/powerpoint/2010/main" val="4079241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b="1" dirty="0" smtClean="0">
                <a:latin typeface="Footlight MT Light" panose="0204060206030A020304" pitchFamily="18" charset="0"/>
              </a:rPr>
              <a:t>Data Visualization </a:t>
            </a:r>
            <a:endParaRPr lang="en-US" b="1" dirty="0">
              <a:latin typeface="Footlight MT Light" panose="0204060206030A020304" pitchFamily="18" charset="0"/>
            </a:endParaRPr>
          </a:p>
        </p:txBody>
      </p:sp>
      <p:sp>
        <p:nvSpPr>
          <p:cNvPr id="3" name="Content Placeholder 2"/>
          <p:cNvSpPr>
            <a:spLocks noGrp="1"/>
          </p:cNvSpPr>
          <p:nvPr>
            <p:ph idx="1"/>
          </p:nvPr>
        </p:nvSpPr>
        <p:spPr>
          <a:xfrm>
            <a:off x="0" y="685800"/>
            <a:ext cx="9144000" cy="6172200"/>
          </a:xfrm>
        </p:spPr>
        <p:txBody>
          <a:bodyPr/>
          <a:lstStyle/>
          <a:p>
            <a:endParaRPr lang="en-US" dirty="0"/>
          </a:p>
        </p:txBody>
      </p:sp>
      <p:pic>
        <p:nvPicPr>
          <p:cNvPr id="5" name="Picture 4">
            <a:extLst>
              <a:ext uri="{FF2B5EF4-FFF2-40B4-BE49-F238E27FC236}">
                <a16:creationId xmlns="" xmlns:a16="http://schemas.microsoft.com/office/drawing/2014/main" id="{7DF5FB87-ADC0-41F6-A2F1-8F809EDFC27A}"/>
              </a:ext>
            </a:extLst>
          </p:cNvPr>
          <p:cNvPicPr>
            <a:picLocks noChangeAspect="1"/>
          </p:cNvPicPr>
          <p:nvPr/>
        </p:nvPicPr>
        <p:blipFill>
          <a:blip r:embed="rId3"/>
          <a:stretch>
            <a:fillRect/>
          </a:stretch>
        </p:blipFill>
        <p:spPr>
          <a:xfrm>
            <a:off x="76200" y="762000"/>
            <a:ext cx="4495800" cy="3200400"/>
          </a:xfrm>
          <a:prstGeom prst="rect">
            <a:avLst/>
          </a:prstGeom>
        </p:spPr>
      </p:pic>
      <p:pic>
        <p:nvPicPr>
          <p:cNvPr id="6" name="Picture 5">
            <a:extLst>
              <a:ext uri="{FF2B5EF4-FFF2-40B4-BE49-F238E27FC236}">
                <a16:creationId xmlns="" xmlns:a16="http://schemas.microsoft.com/office/drawing/2014/main" id="{D7F5D0B9-CE4C-485C-898C-3263F7B07A27}"/>
              </a:ext>
            </a:extLst>
          </p:cNvPr>
          <p:cNvPicPr>
            <a:picLocks noChangeAspect="1"/>
          </p:cNvPicPr>
          <p:nvPr/>
        </p:nvPicPr>
        <p:blipFill>
          <a:blip r:embed="rId4"/>
          <a:stretch>
            <a:fillRect/>
          </a:stretch>
        </p:blipFill>
        <p:spPr>
          <a:xfrm>
            <a:off x="4648200" y="762000"/>
            <a:ext cx="4419600" cy="3200399"/>
          </a:xfrm>
          <a:prstGeom prst="rect">
            <a:avLst/>
          </a:prstGeom>
        </p:spPr>
      </p:pic>
      <p:pic>
        <p:nvPicPr>
          <p:cNvPr id="7" name="Picture 6">
            <a:extLst>
              <a:ext uri="{FF2B5EF4-FFF2-40B4-BE49-F238E27FC236}">
                <a16:creationId xmlns="" xmlns:a16="http://schemas.microsoft.com/office/drawing/2014/main" id="{13DCEF67-1929-4092-A070-6352734910FF}"/>
              </a:ext>
            </a:extLst>
          </p:cNvPr>
          <p:cNvPicPr>
            <a:picLocks noChangeAspect="1"/>
          </p:cNvPicPr>
          <p:nvPr/>
        </p:nvPicPr>
        <p:blipFill>
          <a:blip r:embed="rId5"/>
          <a:stretch>
            <a:fillRect/>
          </a:stretch>
        </p:blipFill>
        <p:spPr>
          <a:xfrm>
            <a:off x="76200" y="4086872"/>
            <a:ext cx="4495800" cy="2618728"/>
          </a:xfrm>
          <a:prstGeom prst="rect">
            <a:avLst/>
          </a:prstGeom>
        </p:spPr>
      </p:pic>
      <p:pic>
        <p:nvPicPr>
          <p:cNvPr id="8" name="Picture 7">
            <a:extLst>
              <a:ext uri="{FF2B5EF4-FFF2-40B4-BE49-F238E27FC236}">
                <a16:creationId xmlns="" xmlns:a16="http://schemas.microsoft.com/office/drawing/2014/main" id="{75E578E4-C26D-4472-BD83-4DB7AE381ECC}"/>
              </a:ext>
            </a:extLst>
          </p:cNvPr>
          <p:cNvPicPr>
            <a:picLocks noChangeAspect="1"/>
          </p:cNvPicPr>
          <p:nvPr/>
        </p:nvPicPr>
        <p:blipFill>
          <a:blip r:embed="rId6"/>
          <a:stretch>
            <a:fillRect/>
          </a:stretch>
        </p:blipFill>
        <p:spPr>
          <a:xfrm>
            <a:off x="4648200" y="4086872"/>
            <a:ext cx="4419600" cy="2618728"/>
          </a:xfrm>
          <a:prstGeom prst="rect">
            <a:avLst/>
          </a:prstGeom>
        </p:spPr>
      </p:pic>
    </p:spTree>
    <p:extLst>
      <p:ext uri="{BB962C8B-B14F-4D97-AF65-F5344CB8AC3E}">
        <p14:creationId xmlns:p14="http://schemas.microsoft.com/office/powerpoint/2010/main" val="329062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IN" b="1" dirty="0" smtClean="0">
                <a:latin typeface="Footlight MT Light" panose="0204060206030A020304" pitchFamily="18" charset="0"/>
              </a:rPr>
              <a:t>Univariate-Target</a:t>
            </a:r>
            <a:endParaRPr lang="en-US" dirty="0">
              <a:latin typeface="Footlight MT Light" panose="0204060206030A020304" pitchFamily="18" charset="0"/>
            </a:endParaRPr>
          </a:p>
        </p:txBody>
      </p:sp>
      <p:sp>
        <p:nvSpPr>
          <p:cNvPr id="3" name="Content Placeholder 2"/>
          <p:cNvSpPr>
            <a:spLocks noGrp="1"/>
          </p:cNvSpPr>
          <p:nvPr>
            <p:ph idx="1"/>
          </p:nvPr>
        </p:nvSpPr>
        <p:spPr>
          <a:xfrm>
            <a:off x="457200" y="1066801"/>
            <a:ext cx="8229600" cy="1295400"/>
          </a:xfrm>
        </p:spPr>
        <p:txBody>
          <a:bodyPr>
            <a:normAutofit fontScale="92500" lnSpcReduction="20000"/>
          </a:bodyPr>
          <a:lstStyle/>
          <a:p>
            <a:r>
              <a:rPr lang="en-US" dirty="0" smtClean="0">
                <a:solidFill>
                  <a:srgbClr val="000000"/>
                </a:solidFill>
                <a:latin typeface="Century" panose="02040604050505020304" pitchFamily="18" charset="0"/>
              </a:rPr>
              <a:t>There is a data </a:t>
            </a:r>
            <a:r>
              <a:rPr lang="en-US" dirty="0" err="1" smtClean="0">
                <a:solidFill>
                  <a:srgbClr val="000000"/>
                </a:solidFill>
                <a:latin typeface="Century" panose="02040604050505020304" pitchFamily="18" charset="0"/>
              </a:rPr>
              <a:t>imbalancing</a:t>
            </a:r>
            <a:r>
              <a:rPr lang="en-US" dirty="0" smtClean="0">
                <a:solidFill>
                  <a:srgbClr val="000000"/>
                </a:solidFill>
                <a:latin typeface="Century" panose="02040604050505020304" pitchFamily="18" charset="0"/>
              </a:rPr>
              <a:t> issue so we have to treat this by using oversampling or </a:t>
            </a:r>
            <a:r>
              <a:rPr lang="en-US" dirty="0" err="1" smtClean="0">
                <a:solidFill>
                  <a:srgbClr val="000000"/>
                </a:solidFill>
                <a:latin typeface="Century" panose="02040604050505020304" pitchFamily="18" charset="0"/>
              </a:rPr>
              <a:t>undersampling</a:t>
            </a:r>
            <a:r>
              <a:rPr lang="en-US" dirty="0" smtClean="0">
                <a:solidFill>
                  <a:srgbClr val="000000"/>
                </a:solidFill>
                <a:latin typeface="Century" panose="02040604050505020304" pitchFamily="18" charset="0"/>
              </a:rPr>
              <a:t>.</a:t>
            </a:r>
            <a:endParaRPr lang="en-IN" dirty="0" smtClean="0">
              <a:latin typeface="Century" panose="02040604050505020304" pitchFamily="18" charset="0"/>
            </a:endParaRPr>
          </a:p>
          <a:p>
            <a:endParaRPr lang="en-US" dirty="0"/>
          </a:p>
        </p:txBody>
      </p:sp>
      <p:pic>
        <p:nvPicPr>
          <p:cNvPr id="4" name="Picture 3">
            <a:extLst>
              <a:ext uri="{FF2B5EF4-FFF2-40B4-BE49-F238E27FC236}">
                <a16:creationId xmlns="" xmlns:a16="http://schemas.microsoft.com/office/drawing/2014/main" id="{3AB9A3C9-356E-4FFD-80BD-CCA8BE059CD6}"/>
              </a:ext>
            </a:extLst>
          </p:cNvPr>
          <p:cNvPicPr>
            <a:picLocks noChangeAspect="1"/>
          </p:cNvPicPr>
          <p:nvPr/>
        </p:nvPicPr>
        <p:blipFill>
          <a:blip r:embed="rId3"/>
          <a:stretch>
            <a:fillRect/>
          </a:stretch>
        </p:blipFill>
        <p:spPr>
          <a:xfrm>
            <a:off x="2057400" y="2514600"/>
            <a:ext cx="4922839" cy="3971494"/>
          </a:xfrm>
          <a:prstGeom prst="rect">
            <a:avLst/>
          </a:prstGeom>
        </p:spPr>
      </p:pic>
    </p:spTree>
    <p:extLst>
      <p:ext uri="{BB962C8B-B14F-4D97-AF65-F5344CB8AC3E}">
        <p14:creationId xmlns:p14="http://schemas.microsoft.com/office/powerpoint/2010/main" val="1581876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rmAutofit/>
          </a:bodyPr>
          <a:lstStyle/>
          <a:p>
            <a:r>
              <a:rPr lang="en-US" b="1" dirty="0">
                <a:latin typeface="Footlight MT Light" panose="0204060206030A020304" pitchFamily="18" charset="0"/>
              </a:rPr>
              <a:t>Bivariate </a:t>
            </a:r>
            <a:r>
              <a:rPr lang="en-US" b="1" dirty="0" smtClean="0">
                <a:latin typeface="Footlight MT Light" panose="0204060206030A020304" pitchFamily="18" charset="0"/>
              </a:rPr>
              <a:t>Analysis</a:t>
            </a:r>
            <a:endParaRPr lang="en-US" dirty="0">
              <a:latin typeface="Footlight MT Light" panose="0204060206030A020304" pitchFamily="18" charset="0"/>
            </a:endParaRPr>
          </a:p>
        </p:txBody>
      </p:sp>
      <p:sp>
        <p:nvSpPr>
          <p:cNvPr id="3" name="Content Placeholder 2"/>
          <p:cNvSpPr>
            <a:spLocks noGrp="1"/>
          </p:cNvSpPr>
          <p:nvPr>
            <p:ph idx="1"/>
          </p:nvPr>
        </p:nvSpPr>
        <p:spPr/>
        <p:txBody>
          <a:bodyPr/>
          <a:lstStyle/>
          <a:p>
            <a:endParaRPr lang="en-US" dirty="0"/>
          </a:p>
        </p:txBody>
      </p:sp>
      <p:pic>
        <p:nvPicPr>
          <p:cNvPr id="5" name="Picture 4">
            <a:extLst>
              <a:ext uri="{FF2B5EF4-FFF2-40B4-BE49-F238E27FC236}">
                <a16:creationId xmlns="" xmlns:a16="http://schemas.microsoft.com/office/drawing/2014/main" id="{01B46316-8376-4FB4-AAF2-EA150FF533D3}"/>
              </a:ext>
            </a:extLst>
          </p:cNvPr>
          <p:cNvPicPr>
            <a:picLocks noChangeAspect="1"/>
          </p:cNvPicPr>
          <p:nvPr/>
        </p:nvPicPr>
        <p:blipFill>
          <a:blip r:embed="rId3"/>
          <a:stretch>
            <a:fillRect/>
          </a:stretch>
        </p:blipFill>
        <p:spPr>
          <a:xfrm>
            <a:off x="152400" y="738996"/>
            <a:ext cx="4291100" cy="3048000"/>
          </a:xfrm>
          <a:prstGeom prst="rect">
            <a:avLst/>
          </a:prstGeom>
        </p:spPr>
      </p:pic>
      <p:pic>
        <p:nvPicPr>
          <p:cNvPr id="6" name="Content Placeholder 3">
            <a:extLst>
              <a:ext uri="{FF2B5EF4-FFF2-40B4-BE49-F238E27FC236}">
                <a16:creationId xmlns="" xmlns:a16="http://schemas.microsoft.com/office/drawing/2014/main" id="{553C03A8-2609-4185-8C45-FD59240F71BB}"/>
              </a:ext>
            </a:extLst>
          </p:cNvPr>
          <p:cNvPicPr>
            <a:picLocks noChangeAspect="1"/>
          </p:cNvPicPr>
          <p:nvPr/>
        </p:nvPicPr>
        <p:blipFill>
          <a:blip r:embed="rId4"/>
          <a:stretch>
            <a:fillRect/>
          </a:stretch>
        </p:blipFill>
        <p:spPr>
          <a:xfrm>
            <a:off x="4648200" y="738996"/>
            <a:ext cx="4267200" cy="3048000"/>
          </a:xfrm>
          <a:prstGeom prst="rect">
            <a:avLst/>
          </a:prstGeom>
        </p:spPr>
      </p:pic>
      <p:pic>
        <p:nvPicPr>
          <p:cNvPr id="7" name="Content Placeholder 3">
            <a:extLst>
              <a:ext uri="{FF2B5EF4-FFF2-40B4-BE49-F238E27FC236}">
                <a16:creationId xmlns="" xmlns:a16="http://schemas.microsoft.com/office/drawing/2014/main" id="{DB30ACCB-0EE5-499B-A78F-B63C9A30A9E7}"/>
              </a:ext>
            </a:extLst>
          </p:cNvPr>
          <p:cNvPicPr>
            <a:picLocks noChangeAspect="1"/>
          </p:cNvPicPr>
          <p:nvPr/>
        </p:nvPicPr>
        <p:blipFill>
          <a:blip r:embed="rId5"/>
          <a:stretch>
            <a:fillRect/>
          </a:stretch>
        </p:blipFill>
        <p:spPr>
          <a:xfrm>
            <a:off x="2799756" y="3886200"/>
            <a:ext cx="3696887" cy="2848514"/>
          </a:xfrm>
          <a:prstGeom prst="rect">
            <a:avLst/>
          </a:prstGeom>
        </p:spPr>
      </p:pic>
    </p:spTree>
    <p:extLst>
      <p:ext uri="{BB962C8B-B14F-4D97-AF65-F5344CB8AC3E}">
        <p14:creationId xmlns:p14="http://schemas.microsoft.com/office/powerpoint/2010/main" val="3925781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IN" b="1" dirty="0" smtClean="0">
                <a:latin typeface="Footlight MT Light" panose="0204060206030A020304" pitchFamily="18" charset="0"/>
              </a:rPr>
              <a:t>Observations:</a:t>
            </a:r>
            <a:endParaRPr lang="en-US" dirty="0">
              <a:latin typeface="Footlight MT Light" panose="0204060206030A020304" pitchFamily="18" charset="0"/>
            </a:endParaRPr>
          </a:p>
        </p:txBody>
      </p:sp>
      <p:sp>
        <p:nvSpPr>
          <p:cNvPr id="3" name="Content Placeholder 2"/>
          <p:cNvSpPr>
            <a:spLocks noGrp="1"/>
          </p:cNvSpPr>
          <p:nvPr>
            <p:ph idx="1"/>
          </p:nvPr>
        </p:nvSpPr>
        <p:spPr>
          <a:xfrm>
            <a:off x="0" y="762000"/>
            <a:ext cx="9144000" cy="6096000"/>
          </a:xfrm>
        </p:spPr>
        <p:txBody>
          <a:bodyPr>
            <a:noAutofit/>
          </a:bodyPr>
          <a:lstStyle/>
          <a:p>
            <a:pPr>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1.Customers with high value of Age on cellular network in days(</a:t>
            </a:r>
            <a:r>
              <a:rPr lang="en-IN" sz="1500" dirty="0" err="1"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aon</a:t>
            </a: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 are maximum defaulters(who have not paid there loan amount-0).</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4.Customers with high value of Average main account balance over last 30 days(rental30)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5.Customers with high value of Average main account balance over last 90 days(rental90)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6.Customers with high Number of days till last recharge of main account(</a:t>
            </a:r>
            <a:r>
              <a:rPr lang="en-IN" sz="1500" dirty="0" err="1"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last_rech_date_ma</a:t>
            </a: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7.Customers with high value of Amount of last recharge of main account (in Indonesian Rupiah)(</a:t>
            </a:r>
            <a:r>
              <a:rPr lang="en-IN" sz="1500" dirty="0" err="1"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last_rech_amt_ma</a:t>
            </a: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sz="1500" dirty="0" smtClean="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8.Customers with high value of Number of times main account got recharged in last 30 days(cnt_ma_rech30) are maximum Non-defaulters(who have paid there loan amount-1).</a:t>
            </a:r>
            <a:endParaRPr lang="en-IN" sz="1500" dirty="0" smtClean="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
            </a:pPr>
            <a:r>
              <a:rPr lang="en-IN" sz="1500" dirty="0" smtClean="0">
                <a:solidFill>
                  <a:srgbClr val="000000"/>
                </a:solidFill>
                <a:latin typeface="Century" panose="02040604050505020304" pitchFamily="18" charset="0"/>
                <a:ea typeface="Times New Roman" panose="02020603050405020304" pitchFamily="18" charset="0"/>
              </a:rPr>
              <a:t>9.Customers with high value of Frequency of main account recharged in last 30 days(fr_ma_rech30) are maximum Non-defaulters(who have paid there loan amount-1) and also the count is high for defaulters </a:t>
            </a:r>
            <a:r>
              <a:rPr lang="en-IN" sz="1500" dirty="0" err="1" smtClean="0">
                <a:solidFill>
                  <a:srgbClr val="000000"/>
                </a:solidFill>
                <a:latin typeface="Century" panose="02040604050505020304" pitchFamily="18" charset="0"/>
                <a:ea typeface="Times New Roman" panose="02020603050405020304" pitchFamily="18" charset="0"/>
              </a:rPr>
              <a:t>comparitively</a:t>
            </a:r>
            <a:r>
              <a:rPr lang="en-IN" sz="1500" dirty="0" smtClean="0">
                <a:solidFill>
                  <a:srgbClr val="000000"/>
                </a:solidFill>
                <a:latin typeface="Century" panose="02040604050505020304" pitchFamily="18" charset="0"/>
                <a:ea typeface="Times New Roman" panose="02020603050405020304" pitchFamily="18" charset="0"/>
              </a:rPr>
              <a:t> Non-defaulters are more in number.</a:t>
            </a:r>
            <a:endParaRPr lang="en-IN" sz="1500" dirty="0" smtClean="0">
              <a:latin typeface="Century" panose="02040604050505020304" pitchFamily="18" charset="0"/>
            </a:endParaRPr>
          </a:p>
        </p:txBody>
      </p:sp>
    </p:spTree>
    <p:extLst>
      <p:ext uri="{BB962C8B-B14F-4D97-AF65-F5344CB8AC3E}">
        <p14:creationId xmlns:p14="http://schemas.microsoft.com/office/powerpoint/2010/main" val="2848720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2631</Words>
  <Application>Microsoft Office PowerPoint</Application>
  <PresentationFormat>On-screen Show (4:3)</PresentationFormat>
  <Paragraphs>128</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Micro Credit Defaulter </vt:lpstr>
      <vt:lpstr>INDEX</vt:lpstr>
      <vt:lpstr>OVERVIEW</vt:lpstr>
      <vt:lpstr>Problem Understanding</vt:lpstr>
      <vt:lpstr>Importance of Micro Credit Defaulters Model.</vt:lpstr>
      <vt:lpstr>Data Visualization </vt:lpstr>
      <vt:lpstr>Univariate-Target</vt:lpstr>
      <vt:lpstr>Bivariate Analysis</vt:lpstr>
      <vt:lpstr>Observations:</vt:lpstr>
      <vt:lpstr>PowerPoint Presentation</vt:lpstr>
      <vt:lpstr>PowerPoint Presentation</vt:lpstr>
      <vt:lpstr>PowerPoint Presentation</vt:lpstr>
      <vt:lpstr>Data Balancing:</vt:lpstr>
      <vt:lpstr>I ) Logistic regression:</vt:lpstr>
      <vt:lpstr>III ) K-Neighbour Regressor:</vt:lpstr>
      <vt:lpstr>V ) Random Forest classifier</vt:lpstr>
      <vt:lpstr>Hyper Parameter Tuning:</vt:lpstr>
      <vt:lpstr>AUC ROC CURVE</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dc:title>
  <dc:creator>AnandRaj</dc:creator>
  <cp:lastModifiedBy>AnandRaj</cp:lastModifiedBy>
  <cp:revision>30</cp:revision>
  <dcterms:created xsi:type="dcterms:W3CDTF">2022-10-26T09:04:50Z</dcterms:created>
  <dcterms:modified xsi:type="dcterms:W3CDTF">2022-10-27T06:16:20Z</dcterms:modified>
</cp:coreProperties>
</file>